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256" r:id="rId2"/>
    <p:sldId id="268" r:id="rId3"/>
    <p:sldId id="269" r:id="rId4"/>
    <p:sldId id="270" r:id="rId5"/>
    <p:sldId id="291"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7" r:id="rId19"/>
    <p:sldId id="288" r:id="rId20"/>
    <p:sldId id="289" r:id="rId21"/>
    <p:sldId id="290" r:id="rId22"/>
    <p:sldId id="284" r:id="rId23"/>
    <p:sldId id="285" r:id="rId24"/>
    <p:sldId id="286"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 Kokkonen" initials="TK" lastIdx="7" clrIdx="0">
    <p:extLst>
      <p:ext uri="{19B8F6BF-5375-455C-9EA6-DF929625EA0E}">
        <p15:presenceInfo xmlns:p15="http://schemas.microsoft.com/office/powerpoint/2012/main" userId="S::tiko@univ.yo.oulu.fi::a72c743f-f237-4212-9740-6ec7bbd60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E0"/>
    <a:srgbClr val="007FE0"/>
    <a:srgbClr val="239BDB"/>
    <a:srgbClr val="139DEC"/>
    <a:srgbClr val="009FE3"/>
    <a:srgbClr val="1B8ACF"/>
    <a:srgbClr val="FFF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7" autoAdjust="0"/>
    <p:restoredTop sz="82688" autoAdjust="0"/>
  </p:normalViewPr>
  <p:slideViewPr>
    <p:cSldViewPr snapToGrid="0" showGuides="1">
      <p:cViewPr varScale="1">
        <p:scale>
          <a:sx n="134" d="100"/>
          <a:sy n="134" d="100"/>
        </p:scale>
        <p:origin x="1133" y="77"/>
      </p:cViewPr>
      <p:guideLst>
        <p:guide orient="horz" pos="2160"/>
        <p:guide pos="2903"/>
        <p:guide orient="horz" pos="162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A7B93C-742B-46E5-86F9-57A6C0C48EC9}" type="datetimeFigureOut">
              <a:rPr lang="fi-FI" smtClean="0"/>
              <a:t>21.2.2022</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6900D8-1E40-47A1-8917-341B9C5656B2}" type="slidenum">
              <a:rPr lang="fi-FI" smtClean="0"/>
              <a:t>‹#›</a:t>
            </a:fld>
            <a:endParaRPr lang="fi-FI"/>
          </a:p>
        </p:txBody>
      </p:sp>
    </p:spTree>
    <p:extLst>
      <p:ext uri="{BB962C8B-B14F-4D97-AF65-F5344CB8AC3E}">
        <p14:creationId xmlns:p14="http://schemas.microsoft.com/office/powerpoint/2010/main" val="289218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640E2-175C-4A33-A786-ED9BE1E6F7F7}" type="datetimeFigureOut">
              <a:rPr lang="fi-FI" smtClean="0"/>
              <a:t>21.2.2022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3775A-A326-492E-9241-8514A2E7DD1E}" type="slidenum">
              <a:rPr lang="fi-FI" smtClean="0"/>
              <a:t>‹#›</a:t>
            </a:fld>
            <a:endParaRPr lang="fi-FI"/>
          </a:p>
        </p:txBody>
      </p:sp>
    </p:spTree>
    <p:extLst>
      <p:ext uri="{BB962C8B-B14F-4D97-AF65-F5344CB8AC3E}">
        <p14:creationId xmlns:p14="http://schemas.microsoft.com/office/powerpoint/2010/main" val="69632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913775A-A326-492E-9241-8514A2E7DD1E}" type="slidenum">
              <a:rPr lang="fi-FI" smtClean="0"/>
              <a:t>3</a:t>
            </a:fld>
            <a:endParaRPr lang="fi-FI"/>
          </a:p>
        </p:txBody>
      </p:sp>
    </p:spTree>
    <p:extLst>
      <p:ext uri="{BB962C8B-B14F-4D97-AF65-F5344CB8AC3E}">
        <p14:creationId xmlns:p14="http://schemas.microsoft.com/office/powerpoint/2010/main" val="426280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Kerhoissa on syytä varmistaa, että radiokouluttajat, kurssien apukouluttajat ja muut mahdolliset ns. ”maakouluttajat/apukouluttajat” toimivat vain hyppymestarien valvonnassa ja ohjeistamina.</a:t>
            </a:r>
          </a:p>
        </p:txBody>
      </p:sp>
      <p:sp>
        <p:nvSpPr>
          <p:cNvPr id="4" name="Dian numeron paikkamerkki 3"/>
          <p:cNvSpPr>
            <a:spLocks noGrp="1"/>
          </p:cNvSpPr>
          <p:nvPr>
            <p:ph type="sldNum" sz="quarter" idx="10"/>
          </p:nvPr>
        </p:nvSpPr>
        <p:spPr/>
        <p:txBody>
          <a:bodyPr/>
          <a:lstStyle/>
          <a:p>
            <a:fld id="{3913775A-A326-492E-9241-8514A2E7DD1E}" type="slidenum">
              <a:rPr lang="fi-FI" smtClean="0"/>
              <a:t>5</a:t>
            </a:fld>
            <a:endParaRPr lang="fi-FI"/>
          </a:p>
        </p:txBody>
      </p:sp>
    </p:spTree>
    <p:extLst>
      <p:ext uri="{BB962C8B-B14F-4D97-AF65-F5344CB8AC3E}">
        <p14:creationId xmlns:p14="http://schemas.microsoft.com/office/powerpoint/2010/main" val="213266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913775A-A326-492E-9241-8514A2E7DD1E}" type="slidenum">
              <a:rPr lang="fi-FI" smtClean="0"/>
              <a:t>18</a:t>
            </a:fld>
            <a:endParaRPr lang="fi-FI"/>
          </a:p>
        </p:txBody>
      </p:sp>
    </p:spTree>
    <p:extLst>
      <p:ext uri="{BB962C8B-B14F-4D97-AF65-F5344CB8AC3E}">
        <p14:creationId xmlns:p14="http://schemas.microsoft.com/office/powerpoint/2010/main" val="75132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913775A-A326-492E-9241-8514A2E7DD1E}" type="slidenum">
              <a:rPr lang="fi-FI" smtClean="0"/>
              <a:t>23</a:t>
            </a:fld>
            <a:endParaRPr lang="fi-FI"/>
          </a:p>
        </p:txBody>
      </p:sp>
    </p:spTree>
    <p:extLst>
      <p:ext uri="{BB962C8B-B14F-4D97-AF65-F5344CB8AC3E}">
        <p14:creationId xmlns:p14="http://schemas.microsoft.com/office/powerpoint/2010/main" val="385354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913775A-A326-492E-9241-8514A2E7DD1E}" type="slidenum">
              <a:rPr lang="fi-FI" smtClean="0"/>
              <a:t>24</a:t>
            </a:fld>
            <a:endParaRPr lang="fi-FI"/>
          </a:p>
        </p:txBody>
      </p:sp>
    </p:spTree>
    <p:extLst>
      <p:ext uri="{BB962C8B-B14F-4D97-AF65-F5344CB8AC3E}">
        <p14:creationId xmlns:p14="http://schemas.microsoft.com/office/powerpoint/2010/main" val="1490661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sityksen otsikko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4980" y="1765012"/>
            <a:ext cx="7880841" cy="1311881"/>
          </a:xfrm>
        </p:spPr>
        <p:txBody>
          <a:bodyPr anchor="b">
            <a:normAutofit/>
          </a:bodyPr>
          <a:lstStyle>
            <a:lvl1pPr algn="ctr">
              <a:defRPr sz="5400" b="1">
                <a:solidFill>
                  <a:srgbClr val="009DE0"/>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634980" y="3301167"/>
            <a:ext cx="7878450" cy="1241822"/>
          </a:xfrm>
        </p:spPr>
        <p:txBody>
          <a:bodyPr/>
          <a:lstStyle>
            <a:lvl1pPr marL="0" indent="0" algn="ctr">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endParaRPr lang="en-US" dirty="0"/>
          </a:p>
        </p:txBody>
      </p:sp>
      <p:sp>
        <p:nvSpPr>
          <p:cNvPr id="4" name="Date Placeholder 3"/>
          <p:cNvSpPr>
            <a:spLocks noGrp="1"/>
          </p:cNvSpPr>
          <p:nvPr>
            <p:ph type="dt" sz="half" idx="10"/>
          </p:nvPr>
        </p:nvSpPr>
        <p:spPr/>
        <p:txBody>
          <a:bodyPr/>
          <a:lstStyle/>
          <a:p>
            <a:r>
              <a:rPr lang="fi-FI"/>
              <a:t>20.2.2022</a:t>
            </a:r>
            <a:endParaRPr lang="fi-FI" dirty="0"/>
          </a:p>
        </p:txBody>
      </p:sp>
      <p:sp>
        <p:nvSpPr>
          <p:cNvPr id="5" name="Footer Placeholder 4"/>
          <p:cNvSpPr>
            <a:spLocks noGrp="1"/>
          </p:cNvSpPr>
          <p:nvPr>
            <p:ph type="ftr" sz="quarter" idx="11"/>
          </p:nvPr>
        </p:nvSpPr>
        <p:spPr/>
        <p:txBody>
          <a:bodyPr/>
          <a:lstStyle/>
          <a:p>
            <a:r>
              <a:rPr lang="fi-FI"/>
              <a:t>Radiokouluttajien koulutus</a:t>
            </a:r>
            <a:endParaRPr lang="fi-FI" dirty="0"/>
          </a:p>
        </p:txBody>
      </p:sp>
      <p:sp>
        <p:nvSpPr>
          <p:cNvPr id="6" name="Slide Number Placeholder 5"/>
          <p:cNvSpPr>
            <a:spLocks noGrp="1"/>
          </p:cNvSpPr>
          <p:nvPr>
            <p:ph type="sldNum" sz="quarter" idx="12"/>
          </p:nvPr>
        </p:nvSpPr>
        <p:spPr/>
        <p:txBody>
          <a:bodyPr/>
          <a:lstStyle/>
          <a:p>
            <a:fld id="{35EA4835-AE28-456F-B73C-84B83754808E}" type="slidenum">
              <a:rPr lang="fi-FI" smtClean="0"/>
              <a:t>‹#›</a:t>
            </a:fld>
            <a:endParaRPr lang="fi-FI" dirty="0"/>
          </a:p>
        </p:txBody>
      </p:sp>
      <p:pic>
        <p:nvPicPr>
          <p:cNvPr id="9" name="Kuva 8" descr="lt-logo-levea.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770" y="387838"/>
            <a:ext cx="7864231" cy="731373"/>
          </a:xfrm>
          <a:prstGeom prst="rect">
            <a:avLst/>
          </a:prstGeom>
        </p:spPr>
      </p:pic>
    </p:spTree>
    <p:extLst>
      <p:ext uri="{BB962C8B-B14F-4D97-AF65-F5344CB8AC3E}">
        <p14:creationId xmlns:p14="http://schemas.microsoft.com/office/powerpoint/2010/main" val="278860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i-FI"/>
              <a:t>20.2.2022</a:t>
            </a:r>
            <a:endParaRPr lang="fi-FI" dirty="0"/>
          </a:p>
        </p:txBody>
      </p:sp>
      <p:sp>
        <p:nvSpPr>
          <p:cNvPr id="5" name="Footer Placeholder 4"/>
          <p:cNvSpPr>
            <a:spLocks noGrp="1"/>
          </p:cNvSpPr>
          <p:nvPr>
            <p:ph type="ftr" sz="quarter" idx="11"/>
          </p:nvPr>
        </p:nvSpPr>
        <p:spPr/>
        <p:txBody>
          <a:bodyPr/>
          <a:lstStyle/>
          <a:p>
            <a:r>
              <a:rPr lang="fi-FI"/>
              <a:t>Radiokouluttajien koulutus</a:t>
            </a:r>
            <a:endParaRPr lang="fi-FI" dirty="0"/>
          </a:p>
        </p:txBody>
      </p:sp>
      <p:sp>
        <p:nvSpPr>
          <p:cNvPr id="6" name="Slide Number Placeholder 5"/>
          <p:cNvSpPr>
            <a:spLocks noGrp="1"/>
          </p:cNvSpPr>
          <p:nvPr>
            <p:ph type="sldNum" sz="quarter" idx="12"/>
          </p:nvPr>
        </p:nvSpPr>
        <p:spPr/>
        <p:txBody>
          <a:bodyPr/>
          <a:lstStyle/>
          <a:p>
            <a:fld id="{35EA4835-AE28-456F-B73C-84B83754808E}" type="slidenum">
              <a:rPr lang="fi-FI" smtClean="0"/>
              <a:t>‹#›</a:t>
            </a:fld>
            <a:endParaRPr lang="fi-FI"/>
          </a:p>
        </p:txBody>
      </p:sp>
      <p:sp>
        <p:nvSpPr>
          <p:cNvPr id="9" name="Title Placeholder 1"/>
          <p:cNvSpPr>
            <a:spLocks noGrp="1"/>
          </p:cNvSpPr>
          <p:nvPr>
            <p:ph type="title"/>
          </p:nvPr>
        </p:nvSpPr>
        <p:spPr>
          <a:xfrm>
            <a:off x="528034" y="168154"/>
            <a:ext cx="7247678" cy="994172"/>
          </a:xfrm>
          <a:prstGeom prst="rect">
            <a:avLst/>
          </a:prstGeom>
          <a:ln>
            <a:noFill/>
          </a:ln>
        </p:spPr>
        <p:txBody>
          <a:bodyPr vert="horz" lIns="91440" tIns="45720" rIns="91440" bIns="45720" rtlCol="0" anchor="ctr">
            <a:normAutofit/>
          </a:bodyPr>
          <a:lstStyle/>
          <a:p>
            <a:r>
              <a:rPr lang="fi-FI" dirty="0"/>
              <a:t>Lisää otsikko</a:t>
            </a:r>
            <a:endParaRPr lang="en-US" dirty="0"/>
          </a:p>
        </p:txBody>
      </p:sp>
      <p:sp>
        <p:nvSpPr>
          <p:cNvPr id="11" name="Text Placeholder 2"/>
          <p:cNvSpPr>
            <a:spLocks noGrp="1"/>
          </p:cNvSpPr>
          <p:nvPr>
            <p:ph idx="1"/>
          </p:nvPr>
        </p:nvSpPr>
        <p:spPr>
          <a:xfrm>
            <a:off x="528035" y="1371600"/>
            <a:ext cx="8359027" cy="3147768"/>
          </a:xfrm>
          <a:prstGeom prst="rect">
            <a:avLst/>
          </a:prstGeom>
        </p:spPr>
        <p:txBody>
          <a:bodyPr vert="horz" lIns="91440" tIns="45720" rIns="91440" bIns="45720" rtlCol="0">
            <a:normAutofit/>
          </a:bodyPr>
          <a:lstStyle/>
          <a:p>
            <a:pPr lvl="0"/>
            <a:r>
              <a:rPr lang="fi-FI" dirty="0"/>
              <a:t> Lisää tekstiä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50753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ja objekt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i-FI"/>
              <a:t>20.2.2022</a:t>
            </a:r>
          </a:p>
        </p:txBody>
      </p:sp>
      <p:sp>
        <p:nvSpPr>
          <p:cNvPr id="5" name="Footer Placeholder 4"/>
          <p:cNvSpPr>
            <a:spLocks noGrp="1"/>
          </p:cNvSpPr>
          <p:nvPr>
            <p:ph type="ftr" sz="quarter" idx="11"/>
          </p:nvPr>
        </p:nvSpPr>
        <p:spPr/>
        <p:txBody>
          <a:bodyPr/>
          <a:lstStyle/>
          <a:p>
            <a:r>
              <a:rPr lang="fi-FI"/>
              <a:t>Radiokouluttajien koulutus</a:t>
            </a:r>
          </a:p>
        </p:txBody>
      </p:sp>
      <p:sp>
        <p:nvSpPr>
          <p:cNvPr id="6" name="Slide Number Placeholder 5"/>
          <p:cNvSpPr>
            <a:spLocks noGrp="1"/>
          </p:cNvSpPr>
          <p:nvPr>
            <p:ph type="sldNum" sz="quarter" idx="12"/>
          </p:nvPr>
        </p:nvSpPr>
        <p:spPr/>
        <p:txBody>
          <a:bodyPr/>
          <a:lstStyle/>
          <a:p>
            <a:fld id="{35EA4835-AE28-456F-B73C-84B83754808E}" type="slidenum">
              <a:rPr lang="fi-FI" smtClean="0"/>
              <a:t>‹#›</a:t>
            </a:fld>
            <a:endParaRPr lang="fi-FI"/>
          </a:p>
        </p:txBody>
      </p:sp>
      <p:sp>
        <p:nvSpPr>
          <p:cNvPr id="7" name="Content Placeholder 2">
            <a:extLst>
              <a:ext uri="{FF2B5EF4-FFF2-40B4-BE49-F238E27FC236}">
                <a16:creationId xmlns:a16="http://schemas.microsoft.com/office/drawing/2014/main" id="{26B09A15-E051-44DF-8617-5C28B71D2DBE}"/>
              </a:ext>
            </a:extLst>
          </p:cNvPr>
          <p:cNvSpPr>
            <a:spLocks noGrp="1"/>
          </p:cNvSpPr>
          <p:nvPr>
            <p:ph idx="13" hasCustomPrompt="1"/>
          </p:nvPr>
        </p:nvSpPr>
        <p:spPr>
          <a:xfrm>
            <a:off x="5823004" y="1371600"/>
            <a:ext cx="3086100" cy="3149441"/>
          </a:xfrm>
        </p:spPr>
        <p:txBody>
          <a:bodyPr/>
          <a:lstStyle>
            <a:lvl1pPr marL="0" indent="0">
              <a:buNone/>
              <a:defRPr>
                <a:latin typeface="Arial" panose="020B0604020202020204" pitchFamily="34" charset="0"/>
                <a:cs typeface="Arial" panose="020B0604020202020204" pitchFamily="34" charset="0"/>
              </a:defRPr>
            </a:lvl1pPr>
          </a:lstStyle>
          <a:p>
            <a:pPr lvl="0"/>
            <a:r>
              <a:rPr lang="fi-FI" dirty="0"/>
              <a:t>Lisää objekti</a:t>
            </a:r>
          </a:p>
        </p:txBody>
      </p:sp>
      <p:sp>
        <p:nvSpPr>
          <p:cNvPr id="8" name="Title Placeholder 1"/>
          <p:cNvSpPr>
            <a:spLocks noGrp="1"/>
          </p:cNvSpPr>
          <p:nvPr>
            <p:ph type="title"/>
          </p:nvPr>
        </p:nvSpPr>
        <p:spPr>
          <a:xfrm>
            <a:off x="528034" y="168154"/>
            <a:ext cx="7247678" cy="994172"/>
          </a:xfrm>
          <a:prstGeom prst="rect">
            <a:avLst/>
          </a:prstGeom>
          <a:ln>
            <a:noFill/>
          </a:ln>
        </p:spPr>
        <p:txBody>
          <a:bodyPr vert="horz" lIns="91440" tIns="45720" rIns="91440" bIns="45720" rtlCol="0" anchor="ctr">
            <a:normAutofit/>
          </a:bodyPr>
          <a:lstStyle/>
          <a:p>
            <a:r>
              <a:rPr lang="fi-FI" dirty="0"/>
              <a:t>Lisää otsikko</a:t>
            </a:r>
            <a:endParaRPr lang="en-US" dirty="0"/>
          </a:p>
        </p:txBody>
      </p:sp>
      <p:sp>
        <p:nvSpPr>
          <p:cNvPr id="14" name="Text Placeholder 2"/>
          <p:cNvSpPr>
            <a:spLocks noGrp="1"/>
          </p:cNvSpPr>
          <p:nvPr>
            <p:ph idx="1"/>
          </p:nvPr>
        </p:nvSpPr>
        <p:spPr>
          <a:xfrm>
            <a:off x="528035" y="1371600"/>
            <a:ext cx="5082189" cy="3147768"/>
          </a:xfrm>
          <a:prstGeom prst="rect">
            <a:avLst/>
          </a:prstGeom>
        </p:spPr>
        <p:txBody>
          <a:bodyPr vert="horz" lIns="91440" tIns="45720" rIns="91440" bIns="45720" rtlCol="0">
            <a:normAutofit/>
          </a:bodyPr>
          <a:lstStyle/>
          <a:p>
            <a:pPr lvl="0"/>
            <a:r>
              <a:rPr lang="fi-FI" dirty="0"/>
              <a:t> Lisää tekstiä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67885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 ja yläkuva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276" y="1577578"/>
            <a:ext cx="8411234" cy="994172"/>
          </a:xfrm>
        </p:spPr>
        <p:txBody>
          <a:bodyPr>
            <a:normAutofit/>
          </a:bodyPr>
          <a:lstStyle>
            <a:lvl1pPr>
              <a:defRPr sz="3600">
                <a:solidFill>
                  <a:srgbClr val="009DE0"/>
                </a:solidFill>
              </a:defRPr>
            </a:lvl1pPr>
          </a:lstStyle>
          <a:p>
            <a:r>
              <a:rPr lang="fi-FI" dirty="0"/>
              <a:t>Lisää otsikko</a:t>
            </a:r>
            <a:endParaRPr lang="en-US" dirty="0"/>
          </a:p>
        </p:txBody>
      </p:sp>
      <p:sp>
        <p:nvSpPr>
          <p:cNvPr id="3" name="Content Placeholder 2"/>
          <p:cNvSpPr>
            <a:spLocks noGrp="1"/>
          </p:cNvSpPr>
          <p:nvPr>
            <p:ph idx="1" hasCustomPrompt="1"/>
          </p:nvPr>
        </p:nvSpPr>
        <p:spPr>
          <a:xfrm>
            <a:off x="502275" y="2571750"/>
            <a:ext cx="8411234" cy="1990804"/>
          </a:xfrm>
        </p:spPr>
        <p:txBody>
          <a:bodyPr/>
          <a:lstStyle>
            <a:lvl1pPr>
              <a:defRPr sz="2400"/>
            </a:lvl1pPr>
          </a:lstStyle>
          <a:p>
            <a:pPr lvl="0"/>
            <a:r>
              <a:rPr lang="fi-FI" dirty="0"/>
              <a:t> Lisää tekstiä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p:txBody>
          <a:bodyPr/>
          <a:lstStyle/>
          <a:p>
            <a:r>
              <a:rPr lang="fi-FI"/>
              <a:t>20.2.2022</a:t>
            </a:r>
          </a:p>
        </p:txBody>
      </p:sp>
      <p:sp>
        <p:nvSpPr>
          <p:cNvPr id="5" name="Footer Placeholder 4"/>
          <p:cNvSpPr>
            <a:spLocks noGrp="1"/>
          </p:cNvSpPr>
          <p:nvPr>
            <p:ph type="ftr" sz="quarter" idx="11"/>
          </p:nvPr>
        </p:nvSpPr>
        <p:spPr/>
        <p:txBody>
          <a:bodyPr/>
          <a:lstStyle/>
          <a:p>
            <a:r>
              <a:rPr lang="fi-FI"/>
              <a:t>Radiokouluttajien koulutus</a:t>
            </a:r>
          </a:p>
        </p:txBody>
      </p:sp>
      <p:sp>
        <p:nvSpPr>
          <p:cNvPr id="6" name="Slide Number Placeholder 5"/>
          <p:cNvSpPr>
            <a:spLocks noGrp="1"/>
          </p:cNvSpPr>
          <p:nvPr>
            <p:ph type="sldNum" sz="quarter" idx="12"/>
          </p:nvPr>
        </p:nvSpPr>
        <p:spPr/>
        <p:txBody>
          <a:bodyPr/>
          <a:lstStyle/>
          <a:p>
            <a:fld id="{35EA4835-AE28-456F-B73C-84B83754808E}" type="slidenum">
              <a:rPr lang="fi-FI" smtClean="0"/>
              <a:t>‹#›</a:t>
            </a:fld>
            <a:endParaRPr lang="fi-FI"/>
          </a:p>
        </p:txBody>
      </p:sp>
      <p:sp>
        <p:nvSpPr>
          <p:cNvPr id="7" name="Content Placeholder 2">
            <a:extLst>
              <a:ext uri="{FF2B5EF4-FFF2-40B4-BE49-F238E27FC236}">
                <a16:creationId xmlns:a16="http://schemas.microsoft.com/office/drawing/2014/main" id="{26B09A15-E051-44DF-8617-5C28B71D2DBE}"/>
              </a:ext>
            </a:extLst>
          </p:cNvPr>
          <p:cNvSpPr>
            <a:spLocks noGrp="1"/>
          </p:cNvSpPr>
          <p:nvPr>
            <p:ph idx="13" hasCustomPrompt="1"/>
          </p:nvPr>
        </p:nvSpPr>
        <p:spPr>
          <a:xfrm>
            <a:off x="0" y="0"/>
            <a:ext cx="9144000" cy="1481669"/>
          </a:xfrm>
        </p:spPr>
        <p:txBody>
          <a:bodyPr/>
          <a:lstStyle>
            <a:lvl1pPr marL="0" indent="0">
              <a:buNone/>
              <a:defRPr/>
            </a:lvl1pPr>
          </a:lstStyle>
          <a:p>
            <a:pPr lvl="0"/>
            <a:r>
              <a:rPr lang="fi-FI" dirty="0"/>
              <a:t>Lisää kuva</a:t>
            </a:r>
          </a:p>
        </p:txBody>
      </p:sp>
    </p:spTree>
    <p:extLst>
      <p:ext uri="{BB962C8B-B14F-4D97-AF65-F5344CB8AC3E}">
        <p14:creationId xmlns:p14="http://schemas.microsoft.com/office/powerpoint/2010/main" val="75663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ja 2 objekti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i-FI"/>
              <a:t>20.2.2022</a:t>
            </a:r>
          </a:p>
        </p:txBody>
      </p:sp>
      <p:sp>
        <p:nvSpPr>
          <p:cNvPr id="5" name="Footer Placeholder 4"/>
          <p:cNvSpPr>
            <a:spLocks noGrp="1"/>
          </p:cNvSpPr>
          <p:nvPr>
            <p:ph type="ftr" sz="quarter" idx="11"/>
          </p:nvPr>
        </p:nvSpPr>
        <p:spPr/>
        <p:txBody>
          <a:bodyPr/>
          <a:lstStyle/>
          <a:p>
            <a:r>
              <a:rPr lang="fi-FI"/>
              <a:t>Radiokouluttajien koulutus</a:t>
            </a:r>
          </a:p>
        </p:txBody>
      </p:sp>
      <p:sp>
        <p:nvSpPr>
          <p:cNvPr id="6" name="Slide Number Placeholder 5"/>
          <p:cNvSpPr>
            <a:spLocks noGrp="1"/>
          </p:cNvSpPr>
          <p:nvPr>
            <p:ph type="sldNum" sz="quarter" idx="12"/>
          </p:nvPr>
        </p:nvSpPr>
        <p:spPr/>
        <p:txBody>
          <a:bodyPr/>
          <a:lstStyle/>
          <a:p>
            <a:fld id="{35EA4835-AE28-456F-B73C-84B83754808E}" type="slidenum">
              <a:rPr lang="fi-FI" smtClean="0"/>
              <a:t>‹#›</a:t>
            </a:fld>
            <a:endParaRPr lang="fi-FI"/>
          </a:p>
        </p:txBody>
      </p:sp>
      <p:sp>
        <p:nvSpPr>
          <p:cNvPr id="7" name="Content Placeholder 2">
            <a:extLst>
              <a:ext uri="{FF2B5EF4-FFF2-40B4-BE49-F238E27FC236}">
                <a16:creationId xmlns:a16="http://schemas.microsoft.com/office/drawing/2014/main" id="{26B09A15-E051-44DF-8617-5C28B71D2DBE}"/>
              </a:ext>
            </a:extLst>
          </p:cNvPr>
          <p:cNvSpPr>
            <a:spLocks noGrp="1"/>
          </p:cNvSpPr>
          <p:nvPr>
            <p:ph idx="13"/>
          </p:nvPr>
        </p:nvSpPr>
        <p:spPr>
          <a:xfrm>
            <a:off x="5666705" y="1369219"/>
            <a:ext cx="3200519" cy="1438527"/>
          </a:xfrm>
        </p:spPr>
        <p:txBody>
          <a:bodyPr/>
          <a:lstStyle>
            <a:lvl1pPr marL="0" indent="0">
              <a:buNone/>
              <a:defRPr>
                <a:latin typeface="Arial" panose="020B0604020202020204" pitchFamily="34" charset="0"/>
                <a:cs typeface="Arial" panose="020B0604020202020204" pitchFamily="34" charset="0"/>
              </a:defRPr>
            </a:lvl1pPr>
          </a:lstStyle>
          <a:p>
            <a:pPr lvl="0"/>
            <a:r>
              <a:rPr lang="fi-FI" dirty="0"/>
              <a:t>Muokkaa tekstin perustyylejä napsauttamalla</a:t>
            </a:r>
          </a:p>
        </p:txBody>
      </p:sp>
      <p:sp>
        <p:nvSpPr>
          <p:cNvPr id="8" name="Content Placeholder 2">
            <a:extLst>
              <a:ext uri="{FF2B5EF4-FFF2-40B4-BE49-F238E27FC236}">
                <a16:creationId xmlns:a16="http://schemas.microsoft.com/office/drawing/2014/main" id="{C13831FB-F6E4-4579-8F63-30323D354D1C}"/>
              </a:ext>
            </a:extLst>
          </p:cNvPr>
          <p:cNvSpPr>
            <a:spLocks noGrp="1"/>
          </p:cNvSpPr>
          <p:nvPr>
            <p:ph idx="14"/>
          </p:nvPr>
        </p:nvSpPr>
        <p:spPr>
          <a:xfrm>
            <a:off x="5666705" y="3037925"/>
            <a:ext cx="3200519" cy="1480288"/>
          </a:xfrm>
        </p:spPr>
        <p:txBody>
          <a:bodyPr/>
          <a:lstStyle>
            <a:lvl1pPr marL="0" indent="0">
              <a:buNone/>
              <a:defRPr>
                <a:latin typeface="Arial" panose="020B0604020202020204" pitchFamily="34" charset="0"/>
                <a:cs typeface="Arial" panose="020B0604020202020204" pitchFamily="34" charset="0"/>
              </a:defRPr>
            </a:lvl1pPr>
          </a:lstStyle>
          <a:p>
            <a:pPr lvl="0"/>
            <a:r>
              <a:rPr lang="fi-FI" dirty="0"/>
              <a:t>Muokkaa tekstin perustyylejä napsauttamalla</a:t>
            </a:r>
          </a:p>
        </p:txBody>
      </p:sp>
      <p:sp>
        <p:nvSpPr>
          <p:cNvPr id="9" name="Title Placeholder 1"/>
          <p:cNvSpPr>
            <a:spLocks noGrp="1"/>
          </p:cNvSpPr>
          <p:nvPr>
            <p:ph type="title"/>
          </p:nvPr>
        </p:nvSpPr>
        <p:spPr>
          <a:xfrm>
            <a:off x="528034" y="168154"/>
            <a:ext cx="7247678" cy="994172"/>
          </a:xfrm>
          <a:prstGeom prst="rect">
            <a:avLst/>
          </a:prstGeom>
          <a:ln>
            <a:noFill/>
          </a:ln>
        </p:spPr>
        <p:txBody>
          <a:bodyPr vert="horz" lIns="91440" tIns="45720" rIns="91440" bIns="45720" rtlCol="0" anchor="ctr">
            <a:normAutofit/>
          </a:bodyPr>
          <a:lstStyle/>
          <a:p>
            <a:r>
              <a:rPr lang="fi-FI" dirty="0"/>
              <a:t>Lisää otsikko</a:t>
            </a:r>
            <a:endParaRPr lang="en-US" dirty="0"/>
          </a:p>
        </p:txBody>
      </p:sp>
      <p:sp>
        <p:nvSpPr>
          <p:cNvPr id="11" name="Text Placeholder 2"/>
          <p:cNvSpPr>
            <a:spLocks noGrp="1"/>
          </p:cNvSpPr>
          <p:nvPr>
            <p:ph idx="1"/>
          </p:nvPr>
        </p:nvSpPr>
        <p:spPr>
          <a:xfrm>
            <a:off x="528035" y="1371600"/>
            <a:ext cx="4969123" cy="3147768"/>
          </a:xfrm>
          <a:prstGeom prst="rect">
            <a:avLst/>
          </a:prstGeom>
        </p:spPr>
        <p:txBody>
          <a:bodyPr vert="horz" lIns="91440" tIns="45720" rIns="91440" bIns="45720" rtlCol="0">
            <a:normAutofit/>
          </a:bodyPr>
          <a:lstStyle/>
          <a:p>
            <a:pPr lvl="0"/>
            <a:r>
              <a:rPr lang="fi-FI" dirty="0"/>
              <a:t> Lisää tekstiä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30557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4769" y="1282305"/>
            <a:ext cx="7865819" cy="2139553"/>
          </a:xfrm>
        </p:spPr>
        <p:txBody>
          <a:bodyPr anchor="b"/>
          <a:lstStyle>
            <a:lvl1pPr algn="ctr">
              <a:defRPr sz="6000">
                <a:solidFill>
                  <a:srgbClr val="009DE0"/>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r>
              <a:rPr lang="fi-FI"/>
              <a:t>20.2.2022</a:t>
            </a:r>
          </a:p>
        </p:txBody>
      </p:sp>
      <p:sp>
        <p:nvSpPr>
          <p:cNvPr id="5" name="Footer Placeholder 4"/>
          <p:cNvSpPr>
            <a:spLocks noGrp="1"/>
          </p:cNvSpPr>
          <p:nvPr>
            <p:ph type="ftr" sz="quarter" idx="11"/>
          </p:nvPr>
        </p:nvSpPr>
        <p:spPr/>
        <p:txBody>
          <a:bodyPr/>
          <a:lstStyle/>
          <a:p>
            <a:r>
              <a:rPr lang="fi-FI"/>
              <a:t>Radiokouluttajien koulutus</a:t>
            </a:r>
          </a:p>
        </p:txBody>
      </p:sp>
      <p:sp>
        <p:nvSpPr>
          <p:cNvPr id="6" name="Slide Number Placeholder 5"/>
          <p:cNvSpPr>
            <a:spLocks noGrp="1"/>
          </p:cNvSpPr>
          <p:nvPr>
            <p:ph type="sldNum" sz="quarter" idx="12"/>
          </p:nvPr>
        </p:nvSpPr>
        <p:spPr/>
        <p:txBody>
          <a:bodyPr/>
          <a:lstStyle/>
          <a:p>
            <a:fld id="{35EA4835-AE28-456F-B73C-84B83754808E}" type="slidenum">
              <a:rPr lang="fi-FI" smtClean="0"/>
              <a:t>‹#›</a:t>
            </a:fld>
            <a:endParaRPr lang="fi-FI"/>
          </a:p>
        </p:txBody>
      </p:sp>
      <p:pic>
        <p:nvPicPr>
          <p:cNvPr id="11" name="Kuva 10" descr="lt-logo-levea.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770" y="387838"/>
            <a:ext cx="7864231" cy="731373"/>
          </a:xfrm>
          <a:prstGeom prst="rect">
            <a:avLst/>
          </a:prstGeom>
        </p:spPr>
      </p:pic>
    </p:spTree>
    <p:extLst>
      <p:ext uri="{BB962C8B-B14F-4D97-AF65-F5344CB8AC3E}">
        <p14:creationId xmlns:p14="http://schemas.microsoft.com/office/powerpoint/2010/main" val="294316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a:t>20.2.2022</a:t>
            </a:r>
          </a:p>
        </p:txBody>
      </p:sp>
      <p:sp>
        <p:nvSpPr>
          <p:cNvPr id="3" name="Footer Placeholder 2"/>
          <p:cNvSpPr>
            <a:spLocks noGrp="1"/>
          </p:cNvSpPr>
          <p:nvPr>
            <p:ph type="ftr" sz="quarter" idx="11"/>
          </p:nvPr>
        </p:nvSpPr>
        <p:spPr/>
        <p:txBody>
          <a:bodyPr/>
          <a:lstStyle/>
          <a:p>
            <a:r>
              <a:rPr lang="fi-FI"/>
              <a:t>Radiokouluttajien koulutus</a:t>
            </a:r>
          </a:p>
        </p:txBody>
      </p:sp>
      <p:sp>
        <p:nvSpPr>
          <p:cNvPr id="4" name="Slide Number Placeholder 3"/>
          <p:cNvSpPr>
            <a:spLocks noGrp="1"/>
          </p:cNvSpPr>
          <p:nvPr>
            <p:ph type="sldNum" sz="quarter" idx="12"/>
          </p:nvPr>
        </p:nvSpPr>
        <p:spPr/>
        <p:txBody>
          <a:bodyPr/>
          <a:lstStyle/>
          <a:p>
            <a:fld id="{35EA4835-AE28-456F-B73C-84B83754808E}" type="slidenum">
              <a:rPr lang="fi-FI" smtClean="0"/>
              <a:t>‹#›</a:t>
            </a:fld>
            <a:endParaRPr lang="fi-FI"/>
          </a:p>
        </p:txBody>
      </p:sp>
    </p:spTree>
    <p:extLst>
      <p:ext uri="{BB962C8B-B14F-4D97-AF65-F5344CB8AC3E}">
        <p14:creationId xmlns:p14="http://schemas.microsoft.com/office/powerpoint/2010/main" val="150183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i-FI"/>
              <a:t>20.2.2022</a:t>
            </a:r>
          </a:p>
        </p:txBody>
      </p:sp>
      <p:sp>
        <p:nvSpPr>
          <p:cNvPr id="4" name="Footer Placeholder 3"/>
          <p:cNvSpPr>
            <a:spLocks noGrp="1"/>
          </p:cNvSpPr>
          <p:nvPr>
            <p:ph type="ftr" sz="quarter" idx="11"/>
          </p:nvPr>
        </p:nvSpPr>
        <p:spPr/>
        <p:txBody>
          <a:bodyPr/>
          <a:lstStyle/>
          <a:p>
            <a:r>
              <a:rPr lang="fi-FI"/>
              <a:t>Radiokouluttajien koulutus</a:t>
            </a:r>
          </a:p>
        </p:txBody>
      </p:sp>
      <p:sp>
        <p:nvSpPr>
          <p:cNvPr id="5" name="Slide Number Placeholder 4"/>
          <p:cNvSpPr>
            <a:spLocks noGrp="1"/>
          </p:cNvSpPr>
          <p:nvPr>
            <p:ph type="sldNum" sz="quarter" idx="12"/>
          </p:nvPr>
        </p:nvSpPr>
        <p:spPr/>
        <p:txBody>
          <a:bodyPr/>
          <a:lstStyle/>
          <a:p>
            <a:fld id="{35EA4835-AE28-456F-B73C-84B83754808E}" type="slidenum">
              <a:rPr lang="fi-FI" smtClean="0"/>
              <a:t>‹#›</a:t>
            </a:fld>
            <a:endParaRPr lang="fi-FI"/>
          </a:p>
        </p:txBody>
      </p:sp>
      <p:sp>
        <p:nvSpPr>
          <p:cNvPr id="6" name="Title Placeholder 1"/>
          <p:cNvSpPr>
            <a:spLocks noGrp="1"/>
          </p:cNvSpPr>
          <p:nvPr>
            <p:ph type="title"/>
          </p:nvPr>
        </p:nvSpPr>
        <p:spPr>
          <a:xfrm>
            <a:off x="528034" y="168154"/>
            <a:ext cx="7247678" cy="994172"/>
          </a:xfrm>
          <a:prstGeom prst="rect">
            <a:avLst/>
          </a:prstGeom>
          <a:ln>
            <a:noFill/>
          </a:ln>
        </p:spPr>
        <p:txBody>
          <a:bodyPr vert="horz" lIns="91440" tIns="45720" rIns="91440" bIns="45720" rtlCol="0" anchor="ctr">
            <a:normAutofit/>
          </a:bodyPr>
          <a:lstStyle/>
          <a:p>
            <a:r>
              <a:rPr lang="fi-FI" dirty="0"/>
              <a:t>Lisää otsikko</a:t>
            </a:r>
            <a:endParaRPr lang="en-US" dirty="0"/>
          </a:p>
        </p:txBody>
      </p:sp>
    </p:spTree>
    <p:extLst>
      <p:ext uri="{BB962C8B-B14F-4D97-AF65-F5344CB8AC3E}">
        <p14:creationId xmlns:p14="http://schemas.microsoft.com/office/powerpoint/2010/main" val="102055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opetusdia">
    <p:bg>
      <p:bgPr>
        <a:solidFill>
          <a:srgbClr val="FFFEFC"/>
        </a:solidFill>
        <a:effectLst/>
      </p:bgPr>
    </p:bg>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EB80DB7C-78CA-4246-95AE-435BEC582F25}"/>
              </a:ext>
            </a:extLst>
          </p:cNvPr>
          <p:cNvSpPr txBox="1"/>
          <p:nvPr userDrawn="1"/>
        </p:nvSpPr>
        <p:spPr>
          <a:xfrm>
            <a:off x="4529295" y="1417980"/>
            <a:ext cx="3979706" cy="830997"/>
          </a:xfrm>
          <a:prstGeom prst="rect">
            <a:avLst/>
          </a:prstGeom>
          <a:noFill/>
        </p:spPr>
        <p:txBody>
          <a:bodyPr wrap="square" rtlCol="0">
            <a:spAutoFit/>
          </a:bodyPr>
          <a:lstStyle/>
          <a:p>
            <a:pPr algn="ctr"/>
            <a:r>
              <a:rPr lang="fi-FI" sz="4800" b="1" dirty="0">
                <a:solidFill>
                  <a:srgbClr val="009DE0"/>
                </a:solidFill>
                <a:latin typeface="+mn-lt"/>
              </a:rPr>
              <a:t>Kiitos!</a:t>
            </a:r>
          </a:p>
        </p:txBody>
      </p:sp>
      <p:sp>
        <p:nvSpPr>
          <p:cNvPr id="6" name="Tekstiruutu 5">
            <a:extLst>
              <a:ext uri="{FF2B5EF4-FFF2-40B4-BE49-F238E27FC236}">
                <a16:creationId xmlns:a16="http://schemas.microsoft.com/office/drawing/2014/main" id="{2500AC05-606D-4798-ADF4-559718D18A34}"/>
              </a:ext>
            </a:extLst>
          </p:cNvPr>
          <p:cNvSpPr txBox="1"/>
          <p:nvPr userDrawn="1"/>
        </p:nvSpPr>
        <p:spPr>
          <a:xfrm>
            <a:off x="4529296" y="2628439"/>
            <a:ext cx="3979706" cy="738664"/>
          </a:xfrm>
          <a:prstGeom prst="rect">
            <a:avLst/>
          </a:prstGeom>
          <a:noFill/>
        </p:spPr>
        <p:txBody>
          <a:bodyPr wrap="square" rtlCol="0">
            <a:spAutoFit/>
          </a:bodyPr>
          <a:lstStyle/>
          <a:p>
            <a:pPr algn="ctr"/>
            <a:r>
              <a:rPr lang="fi-FI" sz="1400" dirty="0">
                <a:latin typeface="+mn-lt"/>
                <a:cs typeface="Helvetica" panose="020B0604020202020204" pitchFamily="34" charset="0"/>
              </a:rPr>
              <a:t>Suomen Ilmailuliitto ry</a:t>
            </a:r>
          </a:p>
          <a:p>
            <a:pPr algn="ctr"/>
            <a:r>
              <a:rPr lang="fi-FI" sz="1400" dirty="0">
                <a:latin typeface="+mn-lt"/>
                <a:cs typeface="Helvetica" panose="020B0604020202020204" pitchFamily="34" charset="0"/>
              </a:rPr>
              <a:t>Helsinki-Malmin lentoasema</a:t>
            </a:r>
          </a:p>
          <a:p>
            <a:pPr algn="ctr"/>
            <a:r>
              <a:rPr lang="fi-FI" sz="1400" dirty="0">
                <a:latin typeface="+mn-lt"/>
                <a:cs typeface="Helvetica" panose="020B0604020202020204" pitchFamily="34" charset="0"/>
              </a:rPr>
              <a:t>00700 Helsinki</a:t>
            </a:r>
          </a:p>
        </p:txBody>
      </p:sp>
      <p:sp>
        <p:nvSpPr>
          <p:cNvPr id="7" name="Suorakulmio 6">
            <a:extLst>
              <a:ext uri="{FF2B5EF4-FFF2-40B4-BE49-F238E27FC236}">
                <a16:creationId xmlns:a16="http://schemas.microsoft.com/office/drawing/2014/main" id="{9EE6D27B-8A95-467F-8842-7CC30AE58C62}"/>
              </a:ext>
            </a:extLst>
          </p:cNvPr>
          <p:cNvSpPr/>
          <p:nvPr userDrawn="1"/>
        </p:nvSpPr>
        <p:spPr>
          <a:xfrm>
            <a:off x="4529296" y="3654072"/>
            <a:ext cx="3979705" cy="369332"/>
          </a:xfrm>
          <a:prstGeom prst="rect">
            <a:avLst/>
          </a:prstGeom>
        </p:spPr>
        <p:txBody>
          <a:bodyPr wrap="square">
            <a:spAutoFit/>
          </a:bodyPr>
          <a:lstStyle/>
          <a:p>
            <a:pPr algn="ctr"/>
            <a:r>
              <a:rPr lang="fi-FI" dirty="0" err="1">
                <a:latin typeface="+mn-lt"/>
                <a:cs typeface="Helvetica" panose="020B0604020202020204" pitchFamily="34" charset="0"/>
              </a:rPr>
              <a:t>www.laskuvarjotoimikunta.fi</a:t>
            </a:r>
            <a:r>
              <a:rPr lang="fi-FI" dirty="0">
                <a:latin typeface="+mn-lt"/>
                <a:cs typeface="Helvetica" panose="020B0604020202020204" pitchFamily="34" charset="0"/>
              </a:rPr>
              <a:t> </a:t>
            </a:r>
          </a:p>
        </p:txBody>
      </p:sp>
      <p:sp>
        <p:nvSpPr>
          <p:cNvPr id="13" name="Tekstiruutu 12">
            <a:extLst>
              <a:ext uri="{FF2B5EF4-FFF2-40B4-BE49-F238E27FC236}">
                <a16:creationId xmlns:a16="http://schemas.microsoft.com/office/drawing/2014/main" id="{9A45565D-7CBB-46FE-B1B8-C8BB91C84C75}"/>
              </a:ext>
            </a:extLst>
          </p:cNvPr>
          <p:cNvSpPr txBox="1"/>
          <p:nvPr userDrawn="1"/>
        </p:nvSpPr>
        <p:spPr>
          <a:xfrm>
            <a:off x="961901" y="4514333"/>
            <a:ext cx="1550780" cy="307777"/>
          </a:xfrm>
          <a:prstGeom prst="rect">
            <a:avLst/>
          </a:prstGeom>
          <a:noFill/>
        </p:spPr>
        <p:txBody>
          <a:bodyPr wrap="square" rtlCol="0">
            <a:spAutoFit/>
          </a:bodyPr>
          <a:lstStyle/>
          <a:p>
            <a:r>
              <a:rPr lang="fi-FI" sz="1400" dirty="0">
                <a:latin typeface="+mn-lt"/>
                <a:cs typeface="Helvetica" panose="020B0604020202020204" pitchFamily="34" charset="0"/>
              </a:rPr>
              <a:t>@ilmailuliitto</a:t>
            </a:r>
          </a:p>
        </p:txBody>
      </p:sp>
      <p:pic>
        <p:nvPicPr>
          <p:cNvPr id="16" name="Kuva 15" descr="lt-logo-leve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70" y="387838"/>
            <a:ext cx="7864231" cy="731373"/>
          </a:xfrm>
          <a:prstGeom prst="rect">
            <a:avLst/>
          </a:prstGeom>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70906" y="1477230"/>
            <a:ext cx="1927429" cy="177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Suorakulmio 16">
            <a:extLst>
              <a:ext uri="{FF2B5EF4-FFF2-40B4-BE49-F238E27FC236}">
                <a16:creationId xmlns:a16="http://schemas.microsoft.com/office/drawing/2014/main" id="{9EE6D27B-8A95-467F-8842-7CC30AE58C62}"/>
              </a:ext>
            </a:extLst>
          </p:cNvPr>
          <p:cNvSpPr/>
          <p:nvPr userDrawn="1"/>
        </p:nvSpPr>
        <p:spPr>
          <a:xfrm>
            <a:off x="644769" y="3654072"/>
            <a:ext cx="3979705" cy="369332"/>
          </a:xfrm>
          <a:prstGeom prst="rect">
            <a:avLst/>
          </a:prstGeom>
        </p:spPr>
        <p:txBody>
          <a:bodyPr wrap="square">
            <a:spAutoFit/>
          </a:bodyPr>
          <a:lstStyle/>
          <a:p>
            <a:pPr algn="ctr"/>
            <a:r>
              <a:rPr lang="fi-FI" dirty="0" err="1">
                <a:latin typeface="+mn-lt"/>
                <a:cs typeface="Helvetica" panose="020B0604020202020204" pitchFamily="34" charset="0"/>
              </a:rPr>
              <a:t>www.ilmailuliitto.fi</a:t>
            </a:r>
            <a:r>
              <a:rPr lang="fi-FI" dirty="0">
                <a:latin typeface="+mn-lt"/>
                <a:cs typeface="Helvetica" panose="020B0604020202020204" pitchFamily="34" charset="0"/>
              </a:rPr>
              <a:t> </a:t>
            </a:r>
          </a:p>
        </p:txBody>
      </p:sp>
      <p:pic>
        <p:nvPicPr>
          <p:cNvPr id="1030" name="Picture 6" descr="Image result for facebook ico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67511" y="4427909"/>
            <a:ext cx="480627" cy="4806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witter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303981" y="4492250"/>
            <a:ext cx="495997" cy="3604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instagram logo"/>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4770" y="4514335"/>
            <a:ext cx="317131" cy="317131"/>
          </a:xfrm>
          <a:prstGeom prst="rect">
            <a:avLst/>
          </a:prstGeom>
          <a:noFill/>
          <a:extLst>
            <a:ext uri="{909E8E84-426E-40DD-AFC4-6F175D3DCCD1}">
              <a14:hiddenFill xmlns:a14="http://schemas.microsoft.com/office/drawing/2010/main">
                <a:solidFill>
                  <a:srgbClr val="FFFFFF"/>
                </a:solidFill>
              </a14:hiddenFill>
            </a:ext>
          </a:extLst>
        </p:spPr>
      </p:pic>
      <p:sp>
        <p:nvSpPr>
          <p:cNvPr id="21" name="Tekstiruutu 20">
            <a:extLst>
              <a:ext uri="{FF2B5EF4-FFF2-40B4-BE49-F238E27FC236}">
                <a16:creationId xmlns:a16="http://schemas.microsoft.com/office/drawing/2014/main" id="{9A45565D-7CBB-46FE-B1B8-C8BB91C84C75}"/>
              </a:ext>
            </a:extLst>
          </p:cNvPr>
          <p:cNvSpPr txBox="1"/>
          <p:nvPr userDrawn="1"/>
        </p:nvSpPr>
        <p:spPr>
          <a:xfrm>
            <a:off x="2699933" y="4513897"/>
            <a:ext cx="1183785" cy="307777"/>
          </a:xfrm>
          <a:prstGeom prst="rect">
            <a:avLst/>
          </a:prstGeom>
          <a:noFill/>
        </p:spPr>
        <p:txBody>
          <a:bodyPr wrap="square" rtlCol="0">
            <a:spAutoFit/>
          </a:bodyPr>
          <a:lstStyle/>
          <a:p>
            <a:r>
              <a:rPr lang="fi-FI" sz="1400" dirty="0">
                <a:latin typeface="+mn-lt"/>
                <a:cs typeface="Helvetica" panose="020B0604020202020204" pitchFamily="34" charset="0"/>
              </a:rPr>
              <a:t>@ilmailuliitto</a:t>
            </a:r>
          </a:p>
        </p:txBody>
      </p:sp>
      <p:sp>
        <p:nvSpPr>
          <p:cNvPr id="22" name="Tekstiruutu 21">
            <a:extLst>
              <a:ext uri="{FF2B5EF4-FFF2-40B4-BE49-F238E27FC236}">
                <a16:creationId xmlns:a16="http://schemas.microsoft.com/office/drawing/2014/main" id="{9A45565D-7CBB-46FE-B1B8-C8BB91C84C75}"/>
              </a:ext>
            </a:extLst>
          </p:cNvPr>
          <p:cNvSpPr txBox="1"/>
          <p:nvPr userDrawn="1"/>
        </p:nvSpPr>
        <p:spPr>
          <a:xfrm>
            <a:off x="4576885" y="4514332"/>
            <a:ext cx="1657573" cy="307777"/>
          </a:xfrm>
          <a:prstGeom prst="rect">
            <a:avLst/>
          </a:prstGeom>
          <a:noFill/>
        </p:spPr>
        <p:txBody>
          <a:bodyPr wrap="square" rtlCol="0">
            <a:spAutoFit/>
          </a:bodyPr>
          <a:lstStyle/>
          <a:p>
            <a:r>
              <a:rPr lang="fi-FI" sz="1400" dirty="0">
                <a:latin typeface="+mn-lt"/>
                <a:cs typeface="Helvetica" panose="020B0604020202020204" pitchFamily="34" charset="0"/>
              </a:rPr>
              <a:t>Suomen Ilmailuliitto</a:t>
            </a:r>
          </a:p>
        </p:txBody>
      </p:sp>
      <p:pic>
        <p:nvPicPr>
          <p:cNvPr id="25" name="Picture 6" descr="Image result for facebook ico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55927" y="4432586"/>
            <a:ext cx="480627" cy="480627"/>
          </a:xfrm>
          <a:prstGeom prst="rect">
            <a:avLst/>
          </a:prstGeom>
          <a:noFill/>
          <a:extLst>
            <a:ext uri="{909E8E84-426E-40DD-AFC4-6F175D3DCCD1}">
              <a14:hiddenFill xmlns:a14="http://schemas.microsoft.com/office/drawing/2010/main">
                <a:solidFill>
                  <a:srgbClr val="FFFFFF"/>
                </a:solidFill>
              </a14:hiddenFill>
            </a:ext>
          </a:extLst>
        </p:spPr>
      </p:pic>
      <p:sp>
        <p:nvSpPr>
          <p:cNvPr id="26" name="Tekstiruutu 25">
            <a:extLst>
              <a:ext uri="{FF2B5EF4-FFF2-40B4-BE49-F238E27FC236}">
                <a16:creationId xmlns:a16="http://schemas.microsoft.com/office/drawing/2014/main" id="{9A45565D-7CBB-46FE-B1B8-C8BB91C84C75}"/>
              </a:ext>
            </a:extLst>
          </p:cNvPr>
          <p:cNvSpPr txBox="1"/>
          <p:nvPr userDrawn="1"/>
        </p:nvSpPr>
        <p:spPr>
          <a:xfrm>
            <a:off x="6765302" y="4514335"/>
            <a:ext cx="1743700" cy="307777"/>
          </a:xfrm>
          <a:prstGeom prst="rect">
            <a:avLst/>
          </a:prstGeom>
          <a:noFill/>
        </p:spPr>
        <p:txBody>
          <a:bodyPr wrap="square" rtlCol="0">
            <a:spAutoFit/>
          </a:bodyPr>
          <a:lstStyle/>
          <a:p>
            <a:r>
              <a:rPr lang="fi-FI" sz="1400" dirty="0">
                <a:latin typeface="+mn-lt"/>
                <a:cs typeface="Helvetica" panose="020B0604020202020204" pitchFamily="34" charset="0"/>
              </a:rPr>
              <a:t>Laskuvarjotoimikunta</a:t>
            </a:r>
          </a:p>
        </p:txBody>
      </p:sp>
    </p:spTree>
    <p:extLst>
      <p:ext uri="{BB962C8B-B14F-4D97-AF65-F5344CB8AC3E}">
        <p14:creationId xmlns:p14="http://schemas.microsoft.com/office/powerpoint/2010/main" val="332601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8034" y="168154"/>
            <a:ext cx="7247678" cy="994172"/>
          </a:xfrm>
          <a:prstGeom prst="rect">
            <a:avLst/>
          </a:prstGeom>
          <a:ln>
            <a:noFill/>
          </a:ln>
        </p:spPr>
        <p:txBody>
          <a:bodyPr vert="horz" lIns="91440" tIns="45720" rIns="91440" bIns="45720" rtlCol="0" anchor="ctr">
            <a:normAutofit/>
          </a:bodyPr>
          <a:lstStyle/>
          <a:p>
            <a:r>
              <a:rPr lang="fi-FI" dirty="0"/>
              <a:t>Lisää otsikko</a:t>
            </a:r>
            <a:endParaRPr lang="en-US" dirty="0"/>
          </a:p>
        </p:txBody>
      </p:sp>
      <p:sp>
        <p:nvSpPr>
          <p:cNvPr id="3" name="Text Placeholder 2"/>
          <p:cNvSpPr>
            <a:spLocks noGrp="1"/>
          </p:cNvSpPr>
          <p:nvPr>
            <p:ph type="body" idx="1"/>
          </p:nvPr>
        </p:nvSpPr>
        <p:spPr>
          <a:xfrm>
            <a:off x="528035" y="1371600"/>
            <a:ext cx="8359027" cy="3147768"/>
          </a:xfrm>
          <a:prstGeom prst="rect">
            <a:avLst/>
          </a:prstGeom>
        </p:spPr>
        <p:txBody>
          <a:bodyPr vert="horz" lIns="91440" tIns="45720" rIns="91440" bIns="45720" rtlCol="0">
            <a:normAutofit/>
          </a:bodyPr>
          <a:lstStyle/>
          <a:p>
            <a:pPr lvl="0"/>
            <a:r>
              <a:rPr lang="fi-FI" dirty="0"/>
              <a:t> Lisää tekstiä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526238" y="4759949"/>
            <a:ext cx="2057400" cy="273844"/>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r>
              <a:rPr lang="fi-FI"/>
              <a:t>20.2.2022</a:t>
            </a:r>
            <a:endParaRPr lang="fi-FI" dirty="0"/>
          </a:p>
        </p:txBody>
      </p:sp>
      <p:sp>
        <p:nvSpPr>
          <p:cNvPr id="5" name="Footer Placeholder 4"/>
          <p:cNvSpPr>
            <a:spLocks noGrp="1"/>
          </p:cNvSpPr>
          <p:nvPr>
            <p:ph type="ftr" sz="quarter" idx="3"/>
          </p:nvPr>
        </p:nvSpPr>
        <p:spPr>
          <a:xfrm>
            <a:off x="2691443" y="4759341"/>
            <a:ext cx="4054414" cy="273844"/>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r>
              <a:rPr lang="fi-FI"/>
              <a:t>Radiokouluttajien koulutus</a:t>
            </a:r>
            <a:endParaRPr lang="fi-FI" dirty="0"/>
          </a:p>
        </p:txBody>
      </p:sp>
      <p:sp>
        <p:nvSpPr>
          <p:cNvPr id="6" name="Slide Number Placeholder 5"/>
          <p:cNvSpPr>
            <a:spLocks noGrp="1"/>
          </p:cNvSpPr>
          <p:nvPr>
            <p:ph type="sldNum" sz="quarter" idx="4"/>
          </p:nvPr>
        </p:nvSpPr>
        <p:spPr>
          <a:xfrm>
            <a:off x="6836506" y="4759513"/>
            <a:ext cx="2057400" cy="273844"/>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35EA4835-AE28-456F-B73C-84B83754808E}" type="slidenum">
              <a:rPr lang="fi-FI" smtClean="0"/>
              <a:pPr/>
              <a:t>‹#›</a:t>
            </a:fld>
            <a:endParaRPr lang="fi-FI" dirty="0"/>
          </a:p>
        </p:txBody>
      </p:sp>
      <p:pic>
        <p:nvPicPr>
          <p:cNvPr id="9" name="Kuva 8" descr="lt-someicon-ver1.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865206" y="136768"/>
            <a:ext cx="1040423" cy="1040423"/>
          </a:xfrm>
          <a:prstGeom prst="rect">
            <a:avLst/>
          </a:prstGeom>
        </p:spPr>
      </p:pic>
    </p:spTree>
    <p:extLst>
      <p:ext uri="{BB962C8B-B14F-4D97-AF65-F5344CB8AC3E}">
        <p14:creationId xmlns:p14="http://schemas.microsoft.com/office/powerpoint/2010/main" val="2495005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82" r:id="rId4"/>
    <p:sldLayoutId id="2147483669" r:id="rId5"/>
    <p:sldLayoutId id="2147483663" r:id="rId6"/>
    <p:sldLayoutId id="2147483667" r:id="rId7"/>
    <p:sldLayoutId id="2147483666" r:id="rId8"/>
    <p:sldLayoutId id="2147483683" r:id="rId9"/>
  </p:sldLayoutIdLst>
  <p:hf hdr="0"/>
  <p:txStyles>
    <p:titleStyle>
      <a:lvl1pPr algn="l" defTabSz="914400" rtl="0" eaLnBrk="1" latinLnBrk="0" hangingPunct="1">
        <a:lnSpc>
          <a:spcPct val="90000"/>
        </a:lnSpc>
        <a:spcBef>
          <a:spcPct val="0"/>
        </a:spcBef>
        <a:buNone/>
        <a:defRPr sz="3600" kern="1200">
          <a:solidFill>
            <a:srgbClr val="009DE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E5ABF5-16C8-464B-AD66-6037F87EEE65}"/>
              </a:ext>
            </a:extLst>
          </p:cNvPr>
          <p:cNvSpPr>
            <a:spLocks noGrp="1"/>
          </p:cNvSpPr>
          <p:nvPr>
            <p:ph type="ctrTitle"/>
          </p:nvPr>
        </p:nvSpPr>
        <p:spPr/>
        <p:txBody>
          <a:bodyPr>
            <a:normAutofit/>
          </a:bodyPr>
          <a:lstStyle/>
          <a:p>
            <a:r>
              <a:rPr lang="fi-FI" altLang="fi-FI" dirty="0"/>
              <a:t>RADIOKOULUTUS</a:t>
            </a:r>
            <a:endParaRPr lang="fi-FI" dirty="0"/>
          </a:p>
        </p:txBody>
      </p:sp>
      <p:sp>
        <p:nvSpPr>
          <p:cNvPr id="3" name="Alaotsikko 2">
            <a:extLst>
              <a:ext uri="{FF2B5EF4-FFF2-40B4-BE49-F238E27FC236}">
                <a16:creationId xmlns:a16="http://schemas.microsoft.com/office/drawing/2014/main" id="{552E52EA-9CEF-4F63-BE23-02B74297B65E}"/>
              </a:ext>
            </a:extLst>
          </p:cNvPr>
          <p:cNvSpPr>
            <a:spLocks noGrp="1"/>
          </p:cNvSpPr>
          <p:nvPr>
            <p:ph type="subTitle" idx="1"/>
          </p:nvPr>
        </p:nvSpPr>
        <p:spPr/>
        <p:txBody>
          <a:bodyPr/>
          <a:lstStyle/>
          <a:p>
            <a:r>
              <a:rPr lang="fi-FI" altLang="fi-FI" dirty="0"/>
              <a:t>Radiokouluttajien koulutus</a:t>
            </a:r>
          </a:p>
        </p:txBody>
      </p:sp>
      <p:sp>
        <p:nvSpPr>
          <p:cNvPr id="5" name="Tekstiruutu 4"/>
          <p:cNvSpPr txBox="1"/>
          <p:nvPr/>
        </p:nvSpPr>
        <p:spPr>
          <a:xfrm>
            <a:off x="2467030" y="4869424"/>
            <a:ext cx="184666"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24100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10</a:t>
            </a:fld>
            <a:endParaRPr lang="fi-FI"/>
          </a:p>
        </p:txBody>
      </p:sp>
      <p:sp>
        <p:nvSpPr>
          <p:cNvPr id="5" name="Otsikko 4"/>
          <p:cNvSpPr>
            <a:spLocks noGrp="1"/>
          </p:cNvSpPr>
          <p:nvPr>
            <p:ph type="title"/>
          </p:nvPr>
        </p:nvSpPr>
        <p:spPr/>
        <p:txBody>
          <a:bodyPr>
            <a:normAutofit fontScale="90000"/>
          </a:bodyPr>
          <a:lstStyle/>
          <a:p>
            <a:r>
              <a:rPr lang="fi-FI" dirty="0"/>
              <a:t>RADIOKOULUTTAJAN TEHTÄVÄT</a:t>
            </a:r>
          </a:p>
        </p:txBody>
      </p:sp>
      <p:sp>
        <p:nvSpPr>
          <p:cNvPr id="6" name="Sisällön paikkamerkki 5"/>
          <p:cNvSpPr>
            <a:spLocks noGrp="1"/>
          </p:cNvSpPr>
          <p:nvPr>
            <p:ph idx="1"/>
          </p:nvPr>
        </p:nvSpPr>
        <p:spPr/>
        <p:txBody>
          <a:bodyPr>
            <a:normAutofit fontScale="92500"/>
          </a:bodyPr>
          <a:lstStyle/>
          <a:p>
            <a:r>
              <a:rPr lang="fi-FI" dirty="0"/>
              <a:t>Seuraa jokaisen oppilaan maahan asti ja ohjaa tarvittaessa</a:t>
            </a:r>
          </a:p>
          <a:p>
            <a:r>
              <a:rPr lang="fi-FI" dirty="0"/>
              <a:t>Oppilaiden auttaminen maassa, opastaa kaluston oikeassa käsittelyssä</a:t>
            </a:r>
          </a:p>
          <a:p>
            <a:r>
              <a:rPr lang="fi-FI" dirty="0"/>
              <a:t>Ensiapu- ja hätätoimet tarvittaessa</a:t>
            </a:r>
          </a:p>
          <a:p>
            <a:r>
              <a:rPr lang="fi-FI" dirty="0"/>
              <a:t>Palaute oppilaan suorituksesta hyppymestarille</a:t>
            </a:r>
          </a:p>
          <a:p>
            <a:pPr lvl="1"/>
            <a:r>
              <a:rPr lang="fi-FI" dirty="0"/>
              <a:t>oppilaan saama palaute ohjaamisesta on erittäin tärkeää koko oppilasajan!</a:t>
            </a:r>
          </a:p>
          <a:p>
            <a:endParaRPr lang="fi-FI" dirty="0"/>
          </a:p>
        </p:txBody>
      </p:sp>
    </p:spTree>
    <p:extLst>
      <p:ext uri="{BB962C8B-B14F-4D97-AF65-F5344CB8AC3E}">
        <p14:creationId xmlns:p14="http://schemas.microsoft.com/office/powerpoint/2010/main" val="275567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11</a:t>
            </a:fld>
            <a:endParaRPr lang="fi-FI"/>
          </a:p>
        </p:txBody>
      </p:sp>
      <p:sp>
        <p:nvSpPr>
          <p:cNvPr id="5" name="Otsikko 4"/>
          <p:cNvSpPr>
            <a:spLocks noGrp="1"/>
          </p:cNvSpPr>
          <p:nvPr>
            <p:ph type="title"/>
          </p:nvPr>
        </p:nvSpPr>
        <p:spPr/>
        <p:txBody>
          <a:bodyPr/>
          <a:lstStyle/>
          <a:p>
            <a:r>
              <a:rPr lang="fi-FI" dirty="0"/>
              <a:t>RADION KÄYTTÖ</a:t>
            </a:r>
          </a:p>
        </p:txBody>
      </p:sp>
      <p:sp>
        <p:nvSpPr>
          <p:cNvPr id="6" name="Sisällön paikkamerkki 5"/>
          <p:cNvSpPr>
            <a:spLocks noGrp="1"/>
          </p:cNvSpPr>
          <p:nvPr>
            <p:ph idx="1"/>
          </p:nvPr>
        </p:nvSpPr>
        <p:spPr>
          <a:xfrm>
            <a:off x="528035" y="1371599"/>
            <a:ext cx="8359027" cy="3336131"/>
          </a:xfrm>
        </p:spPr>
        <p:txBody>
          <a:bodyPr>
            <a:normAutofit fontScale="77500" lnSpcReduction="20000"/>
          </a:bodyPr>
          <a:lstStyle/>
          <a:p>
            <a:r>
              <a:rPr lang="fi-FI" dirty="0"/>
              <a:t>Tarkoituksena on varmistaa oppilaiden turvallinen laskeutuminen laskeutumisalueelle</a:t>
            </a:r>
          </a:p>
          <a:p>
            <a:r>
              <a:rPr lang="fi-FI" dirty="0"/>
              <a:t>Tulee edistää oppilaan itsenäistä ohjaamista, oppilaat eivät ole radio-ohjattavia!</a:t>
            </a:r>
          </a:p>
          <a:p>
            <a:r>
              <a:rPr lang="fi-FI" dirty="0"/>
              <a:t>Komennot selkeitä ja yksiselitteisiä, Laskuvarjohyppääjän oppaan mukaisia</a:t>
            </a:r>
          </a:p>
          <a:p>
            <a:r>
              <a:rPr lang="fi-FI" dirty="0"/>
              <a:t>Radioon puhutaan selkeästi ja tangentin painamisesta voi mennä aikaa ennen kuin yhteys muodostuu</a:t>
            </a:r>
          </a:p>
          <a:p>
            <a:r>
              <a:rPr lang="fi-FI" dirty="0"/>
              <a:t>Radio kolmella ensimmäisellä hypyllä, tarvittaessa myöhemminkin</a:t>
            </a:r>
          </a:p>
          <a:p>
            <a:r>
              <a:rPr lang="fi-FI" dirty="0"/>
              <a:t>Jos tuuliolosuhteet muuttuvat, radion toiminnassa on ongelmia tai RADIOKOULUTTAJAA EI OLE </a:t>
            </a:r>
            <a:r>
              <a:rPr lang="fi-FI" dirty="0">
                <a:sym typeface="Wingdings" panose="05000000000000000000" pitchFamily="2" charset="2"/>
              </a:rPr>
              <a:t></a:t>
            </a:r>
            <a:r>
              <a:rPr lang="fi-FI" dirty="0"/>
              <a:t> radio-oppilaat eivät hyppää</a:t>
            </a:r>
          </a:p>
        </p:txBody>
      </p:sp>
    </p:spTree>
    <p:extLst>
      <p:ext uri="{BB962C8B-B14F-4D97-AF65-F5344CB8AC3E}">
        <p14:creationId xmlns:p14="http://schemas.microsoft.com/office/powerpoint/2010/main" val="206122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12</a:t>
            </a:fld>
            <a:endParaRPr lang="fi-FI"/>
          </a:p>
        </p:txBody>
      </p:sp>
      <p:sp>
        <p:nvSpPr>
          <p:cNvPr id="5" name="Otsikko 4"/>
          <p:cNvSpPr>
            <a:spLocks noGrp="1"/>
          </p:cNvSpPr>
          <p:nvPr>
            <p:ph type="title"/>
          </p:nvPr>
        </p:nvSpPr>
        <p:spPr/>
        <p:txBody>
          <a:bodyPr>
            <a:normAutofit fontScale="90000"/>
          </a:bodyPr>
          <a:lstStyle/>
          <a:p>
            <a:r>
              <a:rPr lang="fi-FI" dirty="0"/>
              <a:t>OHJEITA RADIOKOULUTTAJALLE</a:t>
            </a:r>
          </a:p>
        </p:txBody>
      </p:sp>
      <p:sp>
        <p:nvSpPr>
          <p:cNvPr id="6" name="Sisällön paikkamerkki 5"/>
          <p:cNvSpPr>
            <a:spLocks noGrp="1"/>
          </p:cNvSpPr>
          <p:nvPr>
            <p:ph idx="1"/>
          </p:nvPr>
        </p:nvSpPr>
        <p:spPr/>
        <p:txBody>
          <a:bodyPr/>
          <a:lstStyle/>
          <a:p>
            <a:r>
              <a:rPr lang="fi-FI" dirty="0"/>
              <a:t>Tiedä mitä kurssilla opetetaan</a:t>
            </a:r>
          </a:p>
          <a:p>
            <a:r>
              <a:rPr lang="fi-FI" dirty="0"/>
              <a:t>Tunne kalusto ja niiden erot</a:t>
            </a:r>
          </a:p>
          <a:p>
            <a:pPr lvl="1"/>
            <a:r>
              <a:rPr lang="fi-FI" dirty="0"/>
              <a:t>erikokoiset varjot </a:t>
            </a:r>
            <a:r>
              <a:rPr lang="fi-FI" dirty="0">
                <a:sym typeface="Wingdings" panose="05000000000000000000" pitchFamily="2" charset="2"/>
              </a:rPr>
              <a:t></a:t>
            </a:r>
            <a:r>
              <a:rPr lang="fi-FI" dirty="0"/>
              <a:t> siipikuorman vaikutus</a:t>
            </a:r>
          </a:p>
          <a:p>
            <a:r>
              <a:rPr lang="fi-FI" dirty="0"/>
              <a:t>Huomioi sään vaikutukset, erityisesti nosteet ja turbulenssi</a:t>
            </a:r>
          </a:p>
          <a:p>
            <a:endParaRPr lang="fi-FI" dirty="0"/>
          </a:p>
        </p:txBody>
      </p:sp>
      <p:sp>
        <p:nvSpPr>
          <p:cNvPr id="7" name="Text Box 4"/>
          <p:cNvSpPr txBox="1">
            <a:spLocks noChangeArrowheads="1"/>
          </p:cNvSpPr>
          <p:nvPr/>
        </p:nvSpPr>
        <p:spPr bwMode="auto">
          <a:xfrm>
            <a:off x="1261493" y="3899505"/>
            <a:ext cx="6514219" cy="5232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 typeface="Wingdings" panose="05000000000000000000" pitchFamily="2" charset="2"/>
              <a:buNone/>
            </a:pPr>
            <a:r>
              <a:rPr lang="fi-FI" altLang="fi-FI" sz="2800" b="1" dirty="0">
                <a:solidFill>
                  <a:schemeClr val="bg1"/>
                </a:solidFill>
                <a:latin typeface="+mn-lt"/>
                <a:cs typeface="Times New Roman" panose="02020603050405020304" pitchFamily="18" charset="0"/>
              </a:rPr>
              <a:t>Olisiko joskus hyvä hypätä oppilasvarjolla?</a:t>
            </a:r>
            <a:endParaRPr lang="fi-FI" altLang="fi-FI" sz="2800" dirty="0">
              <a:solidFill>
                <a:schemeClr val="bg1"/>
              </a:solidFill>
              <a:latin typeface="+mn-lt"/>
            </a:endParaRPr>
          </a:p>
        </p:txBody>
      </p:sp>
    </p:spTree>
    <p:extLst>
      <p:ext uri="{BB962C8B-B14F-4D97-AF65-F5344CB8AC3E}">
        <p14:creationId xmlns:p14="http://schemas.microsoft.com/office/powerpoint/2010/main" val="41658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13</a:t>
            </a:fld>
            <a:endParaRPr lang="fi-FI"/>
          </a:p>
        </p:txBody>
      </p:sp>
      <p:sp>
        <p:nvSpPr>
          <p:cNvPr id="5" name="Otsikko 4"/>
          <p:cNvSpPr>
            <a:spLocks noGrp="1"/>
          </p:cNvSpPr>
          <p:nvPr>
            <p:ph type="title"/>
          </p:nvPr>
        </p:nvSpPr>
        <p:spPr/>
        <p:txBody>
          <a:bodyPr>
            <a:normAutofit fontScale="90000"/>
          </a:bodyPr>
          <a:lstStyle/>
          <a:p>
            <a:r>
              <a:rPr lang="fi-FI" dirty="0"/>
              <a:t>OHJEITA RADIOKOULUTTAJALLE</a:t>
            </a:r>
          </a:p>
        </p:txBody>
      </p:sp>
      <p:sp>
        <p:nvSpPr>
          <p:cNvPr id="6" name="Sisällön paikkamerkki 5"/>
          <p:cNvSpPr>
            <a:spLocks noGrp="1"/>
          </p:cNvSpPr>
          <p:nvPr>
            <p:ph idx="1"/>
          </p:nvPr>
        </p:nvSpPr>
        <p:spPr/>
        <p:txBody>
          <a:bodyPr>
            <a:normAutofit fontScale="92500" lnSpcReduction="10000"/>
          </a:bodyPr>
          <a:lstStyle/>
          <a:p>
            <a:r>
              <a:rPr lang="fi-FI" dirty="0"/>
              <a:t>Opettele arvioimaan korkeuksia ja matkoja</a:t>
            </a:r>
          </a:p>
          <a:p>
            <a:r>
              <a:rPr lang="fi-FI" dirty="0"/>
              <a:t>Kaikkien ei tarvitse laskeutua laskeutumisalueen keskelle, ensimmäisillä hypyillä tärkeintä on turvallinen laskeutuminen oikealle alueelle</a:t>
            </a:r>
          </a:p>
          <a:p>
            <a:r>
              <a:rPr lang="fi-FI" dirty="0"/>
              <a:t>Yritä ennakoida oppilaan tekemisiä, ettet anna ohjeita turhaan</a:t>
            </a:r>
          </a:p>
          <a:p>
            <a:r>
              <a:rPr lang="fi-FI" dirty="0"/>
              <a:t>Ilmatilan tarkkailu, muutenkin kuin hyppääjien osalta</a:t>
            </a:r>
          </a:p>
          <a:p>
            <a:r>
              <a:rPr lang="fi-FI" dirty="0"/>
              <a:t>Kommunikoi hyppymestarin kanssa</a:t>
            </a:r>
          </a:p>
          <a:p>
            <a:endParaRPr lang="fi-FI" dirty="0"/>
          </a:p>
        </p:txBody>
      </p:sp>
    </p:spTree>
    <p:extLst>
      <p:ext uri="{BB962C8B-B14F-4D97-AF65-F5344CB8AC3E}">
        <p14:creationId xmlns:p14="http://schemas.microsoft.com/office/powerpoint/2010/main" val="86879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14</a:t>
            </a:fld>
            <a:endParaRPr lang="fi-FI"/>
          </a:p>
        </p:txBody>
      </p:sp>
      <p:sp>
        <p:nvSpPr>
          <p:cNvPr id="5" name="Otsikko 4"/>
          <p:cNvSpPr>
            <a:spLocks noGrp="1"/>
          </p:cNvSpPr>
          <p:nvPr>
            <p:ph type="title"/>
          </p:nvPr>
        </p:nvSpPr>
        <p:spPr/>
        <p:txBody>
          <a:bodyPr>
            <a:normAutofit fontScale="90000"/>
          </a:bodyPr>
          <a:lstStyle/>
          <a:p>
            <a:r>
              <a:rPr lang="fi-FI" dirty="0"/>
              <a:t>OHJEITA RADIOKOULUTTAJALLE</a:t>
            </a:r>
          </a:p>
        </p:txBody>
      </p:sp>
      <p:sp>
        <p:nvSpPr>
          <p:cNvPr id="6" name="Sisällön paikkamerkki 5"/>
          <p:cNvSpPr>
            <a:spLocks noGrp="1"/>
          </p:cNvSpPr>
          <p:nvPr>
            <p:ph idx="1"/>
          </p:nvPr>
        </p:nvSpPr>
        <p:spPr/>
        <p:txBody>
          <a:bodyPr>
            <a:normAutofit fontScale="92500"/>
          </a:bodyPr>
          <a:lstStyle/>
          <a:p>
            <a:r>
              <a:rPr lang="fi-FI" dirty="0"/>
              <a:t>HYPPYMESTARI VASTAA OPPILAASTA KOKO HYPYN AJAN</a:t>
            </a:r>
          </a:p>
          <a:p>
            <a:r>
              <a:rPr lang="fi-FI" dirty="0"/>
              <a:t>Radiokouluttajan on tiedettävä:</a:t>
            </a:r>
          </a:p>
          <a:p>
            <a:pPr lvl="1"/>
            <a:r>
              <a:rPr lang="fi-FI" dirty="0"/>
              <a:t>uloshyppypaikka</a:t>
            </a:r>
          </a:p>
          <a:p>
            <a:pPr lvl="1"/>
            <a:r>
              <a:rPr lang="fi-FI" dirty="0"/>
              <a:t>laskeutumiskuvio</a:t>
            </a:r>
          </a:p>
          <a:p>
            <a:pPr lvl="1"/>
            <a:r>
              <a:rPr lang="fi-FI" dirty="0"/>
              <a:t>oppilaiden ohjeistus</a:t>
            </a:r>
          </a:p>
          <a:p>
            <a:pPr lvl="1"/>
            <a:r>
              <a:rPr lang="fi-FI" dirty="0"/>
              <a:t>radiokutsut</a:t>
            </a:r>
          </a:p>
          <a:p>
            <a:pPr lvl="1"/>
            <a:r>
              <a:rPr lang="fi-FI" dirty="0"/>
              <a:t>montako oppilasta / linja</a:t>
            </a:r>
          </a:p>
          <a:p>
            <a:pPr lvl="1"/>
            <a:r>
              <a:rPr lang="fi-FI" dirty="0"/>
              <a:t>hyppymestarin ja radiokouluttajan ohjeiden on oltava yhtenäiset</a:t>
            </a:r>
          </a:p>
          <a:p>
            <a:endParaRPr lang="fi-FI" dirty="0"/>
          </a:p>
        </p:txBody>
      </p:sp>
    </p:spTree>
    <p:extLst>
      <p:ext uri="{BB962C8B-B14F-4D97-AF65-F5344CB8AC3E}">
        <p14:creationId xmlns:p14="http://schemas.microsoft.com/office/powerpoint/2010/main" val="3400471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15</a:t>
            </a:fld>
            <a:endParaRPr lang="fi-FI"/>
          </a:p>
        </p:txBody>
      </p:sp>
      <p:sp>
        <p:nvSpPr>
          <p:cNvPr id="5" name="Otsikko 4"/>
          <p:cNvSpPr>
            <a:spLocks noGrp="1"/>
          </p:cNvSpPr>
          <p:nvPr>
            <p:ph type="title"/>
          </p:nvPr>
        </p:nvSpPr>
        <p:spPr/>
        <p:txBody>
          <a:bodyPr>
            <a:normAutofit/>
          </a:bodyPr>
          <a:lstStyle/>
          <a:p>
            <a:r>
              <a:rPr lang="fi-FI" altLang="fi-FI" dirty="0"/>
              <a:t>RADIOKOMENNOT</a:t>
            </a:r>
            <a:endParaRPr lang="fi-FI" dirty="0"/>
          </a:p>
        </p:txBody>
      </p:sp>
      <p:sp>
        <p:nvSpPr>
          <p:cNvPr id="6" name="Sisällön paikkamerkki 5"/>
          <p:cNvSpPr>
            <a:spLocks noGrp="1"/>
          </p:cNvSpPr>
          <p:nvPr>
            <p:ph idx="1"/>
          </p:nvPr>
        </p:nvSpPr>
        <p:spPr/>
        <p:txBody>
          <a:bodyPr>
            <a:normAutofit fontScale="62500" lnSpcReduction="20000"/>
          </a:bodyPr>
          <a:lstStyle/>
          <a:p>
            <a:r>
              <a:rPr lang="fi-FI" dirty="0"/>
              <a:t>Kutsu</a:t>
            </a:r>
          </a:p>
          <a:p>
            <a:pPr lvl="1"/>
            <a:r>
              <a:rPr lang="fi-FI" dirty="0"/>
              <a:t>”kerhokohtainen”</a:t>
            </a:r>
          </a:p>
          <a:p>
            <a:r>
              <a:rPr lang="fi-FI" dirty="0"/>
              <a:t>Yhteyskokeilu</a:t>
            </a:r>
          </a:p>
          <a:p>
            <a:pPr lvl="1"/>
            <a:r>
              <a:rPr lang="fi-FI" dirty="0"/>
              <a:t>kutsu + heiluta jalkoja</a:t>
            </a:r>
          </a:p>
          <a:p>
            <a:r>
              <a:rPr lang="fi-FI" dirty="0"/>
              <a:t>Käännökset</a:t>
            </a:r>
          </a:p>
          <a:p>
            <a:pPr lvl="1"/>
            <a:r>
              <a:rPr lang="fi-FI" dirty="0"/>
              <a:t>kutsu + vasen, vasen, suoraan</a:t>
            </a:r>
          </a:p>
          <a:p>
            <a:pPr lvl="1"/>
            <a:r>
              <a:rPr lang="fi-FI" dirty="0"/>
              <a:t>Kutsu + oikea, oikea, suoraan</a:t>
            </a:r>
          </a:p>
          <a:p>
            <a:r>
              <a:rPr lang="fi-FI" dirty="0"/>
              <a:t>Jarruttaminen</a:t>
            </a:r>
          </a:p>
          <a:p>
            <a:pPr lvl="1"/>
            <a:r>
              <a:rPr lang="fi-FI" dirty="0"/>
              <a:t>kutsu + jarruta, jarruta</a:t>
            </a:r>
          </a:p>
          <a:p>
            <a:r>
              <a:rPr lang="fi-FI" dirty="0"/>
              <a:t>Jarrutuksen vähentäminen</a:t>
            </a:r>
          </a:p>
          <a:p>
            <a:pPr lvl="1"/>
            <a:r>
              <a:rPr lang="fi-FI" dirty="0"/>
              <a:t>kutsu + nosta, nosta</a:t>
            </a:r>
          </a:p>
          <a:p>
            <a:pPr lvl="1"/>
            <a:r>
              <a:rPr lang="fi-FI" dirty="0"/>
              <a:t>kutsu + liidä</a:t>
            </a:r>
          </a:p>
          <a:p>
            <a:endParaRPr lang="fi-FI" dirty="0"/>
          </a:p>
        </p:txBody>
      </p:sp>
      <p:pic>
        <p:nvPicPr>
          <p:cNvPr id="7" name="Picture 4" descr="varjo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977" y="1371600"/>
            <a:ext cx="3015333" cy="326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89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16</a:t>
            </a:fld>
            <a:endParaRPr lang="fi-FI"/>
          </a:p>
        </p:txBody>
      </p:sp>
      <p:sp>
        <p:nvSpPr>
          <p:cNvPr id="5" name="Otsikko 4"/>
          <p:cNvSpPr>
            <a:spLocks noGrp="1"/>
          </p:cNvSpPr>
          <p:nvPr>
            <p:ph type="title"/>
          </p:nvPr>
        </p:nvSpPr>
        <p:spPr/>
        <p:txBody>
          <a:bodyPr>
            <a:normAutofit/>
          </a:bodyPr>
          <a:lstStyle/>
          <a:p>
            <a:r>
              <a:rPr lang="fi-FI" altLang="fi-FI" dirty="0"/>
              <a:t>RADIOKOMENNOT</a:t>
            </a:r>
            <a:endParaRPr lang="fi-FI" dirty="0"/>
          </a:p>
        </p:txBody>
      </p:sp>
      <p:sp>
        <p:nvSpPr>
          <p:cNvPr id="6" name="Sisällön paikkamerkki 5"/>
          <p:cNvSpPr>
            <a:spLocks noGrp="1"/>
          </p:cNvSpPr>
          <p:nvPr>
            <p:ph idx="1"/>
          </p:nvPr>
        </p:nvSpPr>
        <p:spPr/>
        <p:txBody>
          <a:bodyPr>
            <a:normAutofit fontScale="92500" lnSpcReduction="20000"/>
          </a:bodyPr>
          <a:lstStyle/>
          <a:p>
            <a:r>
              <a:rPr lang="fi-FI" dirty="0"/>
              <a:t>Itsenäinen ohjaaminen</a:t>
            </a:r>
          </a:p>
          <a:p>
            <a:pPr lvl="1"/>
            <a:r>
              <a:rPr lang="fi-FI" dirty="0"/>
              <a:t>kutsu + ohjaa itsenäisesti</a:t>
            </a:r>
          </a:p>
          <a:p>
            <a:r>
              <a:rPr lang="fi-FI" dirty="0"/>
              <a:t>Loppuveto</a:t>
            </a:r>
          </a:p>
          <a:p>
            <a:pPr lvl="1"/>
            <a:r>
              <a:rPr lang="fi-FI" dirty="0"/>
              <a:t>kutsu + jalat yhteen</a:t>
            </a:r>
          </a:p>
          <a:p>
            <a:pPr lvl="1"/>
            <a:r>
              <a:rPr lang="fi-FI" dirty="0"/>
              <a:t>vedä</a:t>
            </a:r>
          </a:p>
          <a:p>
            <a:r>
              <a:rPr lang="fi-FI" dirty="0"/>
              <a:t>Muita mahdollisia komentoja</a:t>
            </a:r>
          </a:p>
          <a:p>
            <a:pPr lvl="1"/>
            <a:r>
              <a:rPr lang="fi-FI" dirty="0"/>
              <a:t>kutsu + tarkasta korkeus</a:t>
            </a:r>
          </a:p>
          <a:p>
            <a:pPr lvl="1"/>
            <a:r>
              <a:rPr lang="fi-FI" dirty="0"/>
              <a:t>kutsu + tarkasta kupu</a:t>
            </a:r>
          </a:p>
          <a:p>
            <a:pPr lvl="2"/>
            <a:r>
              <a:rPr lang="fi-FI" dirty="0"/>
              <a:t>näitä käytetään vain, jos ne on</a:t>
            </a:r>
            <a:br>
              <a:rPr lang="fi-FI" dirty="0"/>
            </a:br>
            <a:r>
              <a:rPr lang="fi-FI" dirty="0"/>
              <a:t>opetettu ja harjoiteltu alkeiskurssilla</a:t>
            </a:r>
          </a:p>
          <a:p>
            <a:endParaRPr lang="fi-FI" dirty="0"/>
          </a:p>
        </p:txBody>
      </p:sp>
      <p:pic>
        <p:nvPicPr>
          <p:cNvPr id="8" name="Kuva 7"/>
          <p:cNvPicPr>
            <a:picLocks noChangeAspect="1"/>
          </p:cNvPicPr>
          <p:nvPr/>
        </p:nvPicPr>
        <p:blipFill>
          <a:blip r:embed="rId2"/>
          <a:stretch>
            <a:fillRect/>
          </a:stretch>
        </p:blipFill>
        <p:spPr>
          <a:xfrm>
            <a:off x="5467676" y="1371600"/>
            <a:ext cx="2308036" cy="2782492"/>
          </a:xfrm>
          <a:prstGeom prst="rect">
            <a:avLst/>
          </a:prstGeom>
        </p:spPr>
      </p:pic>
    </p:spTree>
    <p:extLst>
      <p:ext uri="{BB962C8B-B14F-4D97-AF65-F5344CB8AC3E}">
        <p14:creationId xmlns:p14="http://schemas.microsoft.com/office/powerpoint/2010/main" val="30120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17</a:t>
            </a:fld>
            <a:endParaRPr lang="fi-FI"/>
          </a:p>
        </p:txBody>
      </p:sp>
      <p:sp>
        <p:nvSpPr>
          <p:cNvPr id="5" name="Otsikko 4"/>
          <p:cNvSpPr>
            <a:spLocks noGrp="1"/>
          </p:cNvSpPr>
          <p:nvPr>
            <p:ph type="title"/>
          </p:nvPr>
        </p:nvSpPr>
        <p:spPr/>
        <p:txBody>
          <a:bodyPr/>
          <a:lstStyle/>
          <a:p>
            <a:r>
              <a:rPr lang="fi-FI" altLang="fi-FI" dirty="0"/>
              <a:t>HYPYN AIKANA</a:t>
            </a:r>
            <a:endParaRPr lang="fi-FI" dirty="0"/>
          </a:p>
        </p:txBody>
      </p:sp>
      <p:sp>
        <p:nvSpPr>
          <p:cNvPr id="6" name="Sisällön paikkamerkki 5"/>
          <p:cNvSpPr>
            <a:spLocks noGrp="1"/>
          </p:cNvSpPr>
          <p:nvPr>
            <p:ph idx="1"/>
          </p:nvPr>
        </p:nvSpPr>
        <p:spPr/>
        <p:txBody>
          <a:bodyPr>
            <a:normAutofit fontScale="92500" lnSpcReduction="20000"/>
          </a:bodyPr>
          <a:lstStyle/>
          <a:p>
            <a:r>
              <a:rPr lang="fi-FI" dirty="0"/>
              <a:t>Radiokouluttaja laskeutumisalueelle ennen kuin kone hakeutuu ensimmäisen oppilaan hyppylinjalle</a:t>
            </a:r>
            <a:endParaRPr lang="fi-FI" dirty="0">
              <a:highlight>
                <a:srgbClr val="FFFF00"/>
              </a:highlight>
            </a:endParaRPr>
          </a:p>
          <a:p>
            <a:r>
              <a:rPr lang="fi-FI" dirty="0"/>
              <a:t>Tarkasta radion kunto ja akun varaustila</a:t>
            </a:r>
          </a:p>
          <a:p>
            <a:r>
              <a:rPr lang="fi-FI" dirty="0"/>
              <a:t>Tarkista laskeutumisalue</a:t>
            </a:r>
          </a:p>
          <a:p>
            <a:r>
              <a:rPr lang="fi-FI" dirty="0"/>
              <a:t>Radio oikealla taajuudella ja päällä</a:t>
            </a:r>
          </a:p>
          <a:p>
            <a:r>
              <a:rPr lang="fi-FI" dirty="0"/>
              <a:t>Radio päällä viimeisen hyppääjän laskeutumiseen asti</a:t>
            </a:r>
          </a:p>
          <a:p>
            <a:r>
              <a:rPr lang="fi-FI" dirty="0"/>
              <a:t>Uloshypyn jälkeen yhteyskokeilu oppilaaseen</a:t>
            </a:r>
          </a:p>
          <a:p>
            <a:r>
              <a:rPr lang="fi-FI" dirty="0"/>
              <a:t>Seuraa ohjaamista</a:t>
            </a:r>
          </a:p>
        </p:txBody>
      </p:sp>
    </p:spTree>
    <p:extLst>
      <p:ext uri="{BB962C8B-B14F-4D97-AF65-F5344CB8AC3E}">
        <p14:creationId xmlns:p14="http://schemas.microsoft.com/office/powerpoint/2010/main" val="1079906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18</a:t>
            </a:fld>
            <a:endParaRPr lang="fi-FI"/>
          </a:p>
        </p:txBody>
      </p:sp>
      <p:sp>
        <p:nvSpPr>
          <p:cNvPr id="5" name="Otsikko 4"/>
          <p:cNvSpPr>
            <a:spLocks noGrp="1"/>
          </p:cNvSpPr>
          <p:nvPr>
            <p:ph type="title"/>
          </p:nvPr>
        </p:nvSpPr>
        <p:spPr/>
        <p:txBody>
          <a:bodyPr/>
          <a:lstStyle/>
          <a:p>
            <a:r>
              <a:rPr lang="fi-FI" altLang="fi-FI" dirty="0"/>
              <a:t>HYPYN AIKANA</a:t>
            </a:r>
            <a:endParaRPr lang="fi-FI" dirty="0"/>
          </a:p>
        </p:txBody>
      </p:sp>
      <p:sp>
        <p:nvSpPr>
          <p:cNvPr id="6" name="Sisällön paikkamerkki 5"/>
          <p:cNvSpPr>
            <a:spLocks noGrp="1"/>
          </p:cNvSpPr>
          <p:nvPr>
            <p:ph idx="1"/>
          </p:nvPr>
        </p:nvSpPr>
        <p:spPr>
          <a:xfrm>
            <a:off x="528035" y="1371599"/>
            <a:ext cx="8359027" cy="3534937"/>
          </a:xfrm>
        </p:spPr>
        <p:txBody>
          <a:bodyPr>
            <a:normAutofit/>
          </a:bodyPr>
          <a:lstStyle/>
          <a:p>
            <a:r>
              <a:rPr lang="fi-FI" dirty="0"/>
              <a:t>Vain tarvittavat komennot</a:t>
            </a:r>
          </a:p>
          <a:p>
            <a:pPr lvl="1"/>
            <a:r>
              <a:rPr lang="fi-FI" dirty="0"/>
              <a:t>1. hypyllä ohjataan laskeutumiskuvio, loppuveto AINA</a:t>
            </a:r>
          </a:p>
          <a:p>
            <a:pPr lvl="1"/>
            <a:r>
              <a:rPr lang="fi-FI" dirty="0"/>
              <a:t>2. hypyllä ohjataan tarvittaessa, loppuveto annetaan</a:t>
            </a:r>
          </a:p>
          <a:p>
            <a:pPr lvl="1"/>
            <a:r>
              <a:rPr lang="fi-FI" dirty="0"/>
              <a:t>3. hypyllä ei ohjeita, jos ei pakko, tarvittaessa VEDÄ-komento, jos ”menossa läpi”</a:t>
            </a:r>
          </a:p>
          <a:p>
            <a:pPr lvl="1"/>
            <a:r>
              <a:rPr lang="fi-FI" dirty="0"/>
              <a:t>"JALAT YHTEEN" n. 30 m korkeudella</a:t>
            </a:r>
          </a:p>
          <a:p>
            <a:pPr lvl="1"/>
            <a:r>
              <a:rPr lang="fi-FI" dirty="0"/>
              <a:t>"VEDÄ"  </a:t>
            </a:r>
          </a:p>
          <a:p>
            <a:pPr lvl="2"/>
            <a:r>
              <a:rPr lang="fi-FI" dirty="0"/>
              <a:t>2–3 m </a:t>
            </a:r>
          </a:p>
          <a:p>
            <a:pPr lvl="2"/>
            <a:r>
              <a:rPr lang="fi-FI" dirty="0"/>
              <a:t>tyynellä säällä 3–5 m</a:t>
            </a:r>
          </a:p>
          <a:p>
            <a:endParaRPr lang="fi-FI" dirty="0"/>
          </a:p>
        </p:txBody>
      </p:sp>
    </p:spTree>
    <p:extLst>
      <p:ext uri="{BB962C8B-B14F-4D97-AF65-F5344CB8AC3E}">
        <p14:creationId xmlns:p14="http://schemas.microsoft.com/office/powerpoint/2010/main" val="2965954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19</a:t>
            </a:fld>
            <a:endParaRPr lang="fi-FI"/>
          </a:p>
        </p:txBody>
      </p:sp>
      <p:sp>
        <p:nvSpPr>
          <p:cNvPr id="5" name="Otsikko 4"/>
          <p:cNvSpPr>
            <a:spLocks noGrp="1"/>
          </p:cNvSpPr>
          <p:nvPr>
            <p:ph type="title"/>
          </p:nvPr>
        </p:nvSpPr>
        <p:spPr/>
        <p:txBody>
          <a:bodyPr>
            <a:normAutofit fontScale="90000"/>
          </a:bodyPr>
          <a:lstStyle/>
          <a:p>
            <a:r>
              <a:rPr lang="fi-FI" dirty="0"/>
              <a:t>TOIMINTA OPPILAAN ENSIMMÄISELLÄ HYPYLLÄ</a:t>
            </a:r>
          </a:p>
        </p:txBody>
      </p:sp>
      <p:sp>
        <p:nvSpPr>
          <p:cNvPr id="6" name="Sisällön paikkamerkki 5"/>
          <p:cNvSpPr>
            <a:spLocks noGrp="1"/>
          </p:cNvSpPr>
          <p:nvPr>
            <p:ph idx="1"/>
          </p:nvPr>
        </p:nvSpPr>
        <p:spPr/>
        <p:txBody>
          <a:bodyPr>
            <a:normAutofit fontScale="85000" lnSpcReduction="10000"/>
          </a:bodyPr>
          <a:lstStyle/>
          <a:p>
            <a:r>
              <a:rPr lang="fi-FI" dirty="0"/>
              <a:t>Ensimmäisellä hypyllä oppilaalle tulee antaa vain rajallisesti omaa vapautta lentää haluamaansa suuntaan. Radiokouluttajan tulee ennakoivastikin pitää oppilas tälle ilmoitettujen rajojen sisällä. Samoin oppilas tulee ennakoitavasti ohjata loppukuvioiden aloituspisteen suuntaan. Anna finaalikomennot!</a:t>
            </a:r>
          </a:p>
          <a:p>
            <a:r>
              <a:rPr lang="fi-FI" dirty="0"/>
              <a:t>Loppukuviot lennätetään aktiivisesti hyppymestarin ohjeiden mukaan, joskin radiokouluttajalla tulee olla rohkeutta poiketa niistä, jos olosuhteet niin vaativat. Tarkoitus on, että oppilaalle muodostuu ensimmäisellä hypyllään mahdollisimman hyvä mielikuva siitä, miten varjoa ohjataan koko varjolla lennon ajan.</a:t>
            </a:r>
          </a:p>
        </p:txBody>
      </p:sp>
    </p:spTree>
    <p:extLst>
      <p:ext uri="{BB962C8B-B14F-4D97-AF65-F5344CB8AC3E}">
        <p14:creationId xmlns:p14="http://schemas.microsoft.com/office/powerpoint/2010/main" val="18767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2</a:t>
            </a:fld>
            <a:endParaRPr lang="fi-FI"/>
          </a:p>
        </p:txBody>
      </p:sp>
      <p:sp>
        <p:nvSpPr>
          <p:cNvPr id="5" name="Otsikko 4"/>
          <p:cNvSpPr>
            <a:spLocks noGrp="1"/>
          </p:cNvSpPr>
          <p:nvPr>
            <p:ph type="title"/>
          </p:nvPr>
        </p:nvSpPr>
        <p:spPr/>
        <p:txBody>
          <a:bodyPr>
            <a:normAutofit fontScale="90000"/>
          </a:bodyPr>
          <a:lstStyle/>
          <a:p>
            <a:r>
              <a:rPr lang="fi-FI" dirty="0"/>
              <a:t>KOULUTTAJILLE HUOMIOITAVAA</a:t>
            </a:r>
          </a:p>
        </p:txBody>
      </p:sp>
      <p:sp>
        <p:nvSpPr>
          <p:cNvPr id="6" name="Sisällön paikkamerkki 5"/>
          <p:cNvSpPr>
            <a:spLocks noGrp="1"/>
          </p:cNvSpPr>
          <p:nvPr>
            <p:ph idx="1"/>
          </p:nvPr>
        </p:nvSpPr>
        <p:spPr/>
        <p:txBody>
          <a:bodyPr>
            <a:normAutofit fontScale="85000" lnSpcReduction="10000"/>
          </a:bodyPr>
          <a:lstStyle/>
          <a:p>
            <a:r>
              <a:rPr lang="fi-FI" dirty="0"/>
              <a:t>Radiokouluttajien koulutuksen tavoitteena on saada kerhoihin vastuuntuntoisia ja tehtävänsä osaavia radiokouluttajia</a:t>
            </a:r>
          </a:p>
          <a:p>
            <a:r>
              <a:rPr lang="fi-FI" dirty="0"/>
              <a:t>Kalvosarja on tehty Radiokouluttajan opas 20.2.2022 pohjalta</a:t>
            </a:r>
          </a:p>
          <a:p>
            <a:r>
              <a:rPr lang="fi-FI" dirty="0"/>
              <a:t>Kalvosarja ei korvaa opasta, vaan toimii koulutuksen apuvälineenä</a:t>
            </a:r>
          </a:p>
          <a:p>
            <a:r>
              <a:rPr lang="fi-FI" dirty="0"/>
              <a:t>Viimeinen kalvo “Kerho- ja kenttäkohtaiset erityispiirteet” on kerhon koulutusorganisaation täytettävä ennen kalvojen käyttämistä koulutuksessa</a:t>
            </a:r>
          </a:p>
        </p:txBody>
      </p:sp>
    </p:spTree>
    <p:extLst>
      <p:ext uri="{BB962C8B-B14F-4D97-AF65-F5344CB8AC3E}">
        <p14:creationId xmlns:p14="http://schemas.microsoft.com/office/powerpoint/2010/main" val="387442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20</a:t>
            </a:fld>
            <a:endParaRPr lang="fi-FI"/>
          </a:p>
        </p:txBody>
      </p:sp>
      <p:sp>
        <p:nvSpPr>
          <p:cNvPr id="5" name="Otsikko 4"/>
          <p:cNvSpPr>
            <a:spLocks noGrp="1"/>
          </p:cNvSpPr>
          <p:nvPr>
            <p:ph type="title"/>
          </p:nvPr>
        </p:nvSpPr>
        <p:spPr/>
        <p:txBody>
          <a:bodyPr>
            <a:normAutofit fontScale="90000"/>
          </a:bodyPr>
          <a:lstStyle/>
          <a:p>
            <a:r>
              <a:rPr lang="fi-FI" dirty="0"/>
              <a:t>TOIMINTA OPPILAAN TOISELLA HYPYLLÄ</a:t>
            </a:r>
          </a:p>
        </p:txBody>
      </p:sp>
      <p:sp>
        <p:nvSpPr>
          <p:cNvPr id="6" name="Sisällön paikkamerkki 5"/>
          <p:cNvSpPr>
            <a:spLocks noGrp="1"/>
          </p:cNvSpPr>
          <p:nvPr>
            <p:ph idx="1"/>
          </p:nvPr>
        </p:nvSpPr>
        <p:spPr/>
        <p:txBody>
          <a:bodyPr>
            <a:normAutofit fontScale="77500" lnSpcReduction="20000"/>
          </a:bodyPr>
          <a:lstStyle/>
          <a:p>
            <a:r>
              <a:rPr lang="fi-FI" dirty="0"/>
              <a:t>Oppilaalle tulee antaa huomattavasti enemmän ”pelitilaa”. Tämä on se hyppy, jolla radiokouluttajan osaaminen punnitaan: oppilaalle tulee antaa mahdollisimman paljon tilaa tehdä ratkaisuja ja havaita niiden vaikutus pitäen kuitenkin turvallisuudesta huoli. Radiokouluttajan tulee pitää huoli siitä, että oppilas pääsee laskeutumisalueelle sovitun puoleisilla loppukuvioilla, mutta oppilaalle pitää pyrkiä antamaan tilaisuus lentää ne itsenäisesti. Finaalikomennot (”jalat yhteen ja ”vedä”) annetaan vielä tällä hypyllä aina.</a:t>
            </a:r>
          </a:p>
          <a:p>
            <a:r>
              <a:rPr lang="fi-FI" dirty="0"/>
              <a:t>Loppuvedon ajoitukseen tulee kiinnittää huomiota. Jos radiokouluttaja epäonnistuu, on asia syytä selittää, jotta oppilaalle muodostuu mahdollisimman hyvä kuva oikeasta ajoituksesta.</a:t>
            </a:r>
          </a:p>
        </p:txBody>
      </p:sp>
    </p:spTree>
    <p:extLst>
      <p:ext uri="{BB962C8B-B14F-4D97-AF65-F5344CB8AC3E}">
        <p14:creationId xmlns:p14="http://schemas.microsoft.com/office/powerpoint/2010/main" val="4181931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21</a:t>
            </a:fld>
            <a:endParaRPr lang="fi-FI"/>
          </a:p>
        </p:txBody>
      </p:sp>
      <p:sp>
        <p:nvSpPr>
          <p:cNvPr id="5" name="Otsikko 4"/>
          <p:cNvSpPr>
            <a:spLocks noGrp="1"/>
          </p:cNvSpPr>
          <p:nvPr>
            <p:ph type="title"/>
          </p:nvPr>
        </p:nvSpPr>
        <p:spPr/>
        <p:txBody>
          <a:bodyPr>
            <a:normAutofit fontScale="90000"/>
          </a:bodyPr>
          <a:lstStyle/>
          <a:p>
            <a:r>
              <a:rPr lang="fi-FI" dirty="0"/>
              <a:t>TOIMINTA OPPILAAN KOLMANNELLA HYPYLLÄ</a:t>
            </a:r>
          </a:p>
        </p:txBody>
      </p:sp>
      <p:sp>
        <p:nvSpPr>
          <p:cNvPr id="6" name="Sisällön paikkamerkki 5"/>
          <p:cNvSpPr>
            <a:spLocks noGrp="1"/>
          </p:cNvSpPr>
          <p:nvPr>
            <p:ph idx="1"/>
          </p:nvPr>
        </p:nvSpPr>
        <p:spPr/>
        <p:txBody>
          <a:bodyPr>
            <a:normAutofit fontScale="85000" lnSpcReduction="20000"/>
          </a:bodyPr>
          <a:lstStyle/>
          <a:p>
            <a:r>
              <a:rPr lang="fi-FI" dirty="0"/>
              <a:t>Radion on tarkoitus olla mukana vain varmuuden vuoksi. Radiokouluttaja estää oppilasta ajamasta alueelle, josta ei pääse laskeutumisalueelle. Radiokouluttaja varmistaa, että sovitun kätiset loppukuviot lennetään ja ne osuvat laskeutumisalueelle. Radiokouluttaja tarvittaessa pelastaa oppilaan vakavalta loukkaantumiselta viime hetken ”</a:t>
            </a:r>
            <a:r>
              <a:rPr lang="fi-FI" i="1" dirty="0"/>
              <a:t>vedä</a:t>
            </a:r>
            <a:r>
              <a:rPr lang="fi-FI" dirty="0"/>
              <a:t>” -komennolla. Muista ohjeista pitäisi pidättäytyä.</a:t>
            </a:r>
          </a:p>
          <a:p>
            <a:r>
              <a:rPr lang="fi-FI" dirty="0"/>
              <a:t>Palautteen antamiseen tulee kiinnittää erityistä huomiota erityisesti, jos oppilasta ei vielä vapauteta radiosta. Vapautusharkinnassa tulee pohtia, mitä oppilaalle olisi tapahtunut, jos radiota ei olisi tällä hypyllä ollutkaan mukana. </a:t>
            </a:r>
          </a:p>
        </p:txBody>
      </p:sp>
    </p:spTree>
    <p:extLst>
      <p:ext uri="{BB962C8B-B14F-4D97-AF65-F5344CB8AC3E}">
        <p14:creationId xmlns:p14="http://schemas.microsoft.com/office/powerpoint/2010/main" val="1006192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22</a:t>
            </a:fld>
            <a:endParaRPr lang="fi-FI"/>
          </a:p>
        </p:txBody>
      </p:sp>
      <p:sp>
        <p:nvSpPr>
          <p:cNvPr id="5" name="Otsikko 4"/>
          <p:cNvSpPr>
            <a:spLocks noGrp="1"/>
          </p:cNvSpPr>
          <p:nvPr>
            <p:ph type="title"/>
          </p:nvPr>
        </p:nvSpPr>
        <p:spPr/>
        <p:txBody>
          <a:bodyPr/>
          <a:lstStyle/>
          <a:p>
            <a:r>
              <a:rPr lang="fi-FI" dirty="0"/>
              <a:t>HYPYN JÄLKEEN</a:t>
            </a:r>
          </a:p>
        </p:txBody>
      </p:sp>
      <p:sp>
        <p:nvSpPr>
          <p:cNvPr id="6" name="Sisällön paikkamerkki 5"/>
          <p:cNvSpPr>
            <a:spLocks noGrp="1"/>
          </p:cNvSpPr>
          <p:nvPr>
            <p:ph idx="1"/>
          </p:nvPr>
        </p:nvSpPr>
        <p:spPr/>
        <p:txBody>
          <a:bodyPr/>
          <a:lstStyle/>
          <a:p>
            <a:r>
              <a:rPr lang="fi-FI" dirty="0"/>
              <a:t>Avusta oppilasta varjon tukahduttamisessa ja keräämisessä</a:t>
            </a:r>
          </a:p>
          <a:p>
            <a:r>
              <a:rPr lang="fi-FI" dirty="0"/>
              <a:t>Jututa, kysy kommentteja, onnittele ensikertalaista</a:t>
            </a:r>
          </a:p>
          <a:p>
            <a:r>
              <a:rPr lang="fi-FI" dirty="0"/>
              <a:t>ÄLÄ UNOHDA MYÖHEMMIN HYPPÄÄVIÄ!</a:t>
            </a:r>
          </a:p>
          <a:p>
            <a:r>
              <a:rPr lang="fi-FI" dirty="0"/>
              <a:t>Palaute hyppymestarille suullisesti tai kirjallisesti</a:t>
            </a:r>
          </a:p>
          <a:p>
            <a:endParaRPr lang="fi-FI" dirty="0"/>
          </a:p>
        </p:txBody>
      </p:sp>
    </p:spTree>
    <p:extLst>
      <p:ext uri="{BB962C8B-B14F-4D97-AF65-F5344CB8AC3E}">
        <p14:creationId xmlns:p14="http://schemas.microsoft.com/office/powerpoint/2010/main" val="3710538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23</a:t>
            </a:fld>
            <a:endParaRPr lang="fi-FI"/>
          </a:p>
        </p:txBody>
      </p:sp>
      <p:sp>
        <p:nvSpPr>
          <p:cNvPr id="5" name="Otsikko 4"/>
          <p:cNvSpPr>
            <a:spLocks noGrp="1"/>
          </p:cNvSpPr>
          <p:nvPr>
            <p:ph type="title"/>
          </p:nvPr>
        </p:nvSpPr>
        <p:spPr/>
        <p:txBody>
          <a:bodyPr/>
          <a:lstStyle/>
          <a:p>
            <a:r>
              <a:rPr lang="fi-FI" dirty="0"/>
              <a:t>VAARATILANTEET</a:t>
            </a:r>
          </a:p>
        </p:txBody>
      </p:sp>
      <p:sp>
        <p:nvSpPr>
          <p:cNvPr id="6" name="Sisällön paikkamerkki 5"/>
          <p:cNvSpPr>
            <a:spLocks noGrp="1"/>
          </p:cNvSpPr>
          <p:nvPr>
            <p:ph idx="1"/>
          </p:nvPr>
        </p:nvSpPr>
        <p:spPr/>
        <p:txBody>
          <a:bodyPr>
            <a:normAutofit fontScale="92500" lnSpcReduction="20000"/>
          </a:bodyPr>
          <a:lstStyle/>
          <a:p>
            <a:r>
              <a:rPr lang="fi-FI" dirty="0"/>
              <a:t>Tarkasta korkeus, tarkasta kupu </a:t>
            </a:r>
            <a:r>
              <a:rPr lang="fi-FI" dirty="0">
                <a:sym typeface="Wingdings" panose="05000000000000000000" pitchFamily="2" charset="2"/>
              </a:rPr>
              <a:t></a:t>
            </a:r>
            <a:r>
              <a:rPr lang="fi-FI" dirty="0"/>
              <a:t> käytetäänkö, kerhokohtainen</a:t>
            </a:r>
          </a:p>
          <a:p>
            <a:r>
              <a:rPr lang="fi-FI" dirty="0"/>
              <a:t>Jos oppilas menee "metsään", käsky varalaskupaikan etsimisestä riittävän ajoissa</a:t>
            </a:r>
          </a:p>
          <a:p>
            <a:r>
              <a:rPr lang="fi-FI" dirty="0"/>
              <a:t>Etsintä</a:t>
            </a:r>
          </a:p>
          <a:p>
            <a:r>
              <a:rPr lang="fi-FI" dirty="0"/>
              <a:t>Ensiapu, pitää kuitenkin muistaa muut oppilaat</a:t>
            </a:r>
          </a:p>
          <a:p>
            <a:r>
              <a:rPr lang="fi-FI" dirty="0"/>
              <a:t>Tehtävää ei saa vaihtaa kesken pokan!</a:t>
            </a:r>
          </a:p>
          <a:p>
            <a:r>
              <a:rPr lang="fi-FI" dirty="0"/>
              <a:t>Radioviasta ilmoitus hyppymestarille</a:t>
            </a:r>
          </a:p>
        </p:txBody>
      </p:sp>
    </p:spTree>
    <p:extLst>
      <p:ext uri="{BB962C8B-B14F-4D97-AF65-F5344CB8AC3E}">
        <p14:creationId xmlns:p14="http://schemas.microsoft.com/office/powerpoint/2010/main" val="244987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24</a:t>
            </a:fld>
            <a:endParaRPr lang="fi-FI"/>
          </a:p>
        </p:txBody>
      </p:sp>
      <p:sp>
        <p:nvSpPr>
          <p:cNvPr id="5" name="Otsikko 4"/>
          <p:cNvSpPr>
            <a:spLocks noGrp="1"/>
          </p:cNvSpPr>
          <p:nvPr>
            <p:ph type="title"/>
          </p:nvPr>
        </p:nvSpPr>
        <p:spPr/>
        <p:txBody>
          <a:bodyPr>
            <a:normAutofit fontScale="90000"/>
          </a:bodyPr>
          <a:lstStyle/>
          <a:p>
            <a:r>
              <a:rPr lang="fi-FI" dirty="0"/>
              <a:t>KERHO- JA KENTTÄKOHTAISET ERITYISPIIRTEET</a:t>
            </a:r>
          </a:p>
        </p:txBody>
      </p:sp>
      <p:sp>
        <p:nvSpPr>
          <p:cNvPr id="6" name="Sisällön paikkamerkki 5"/>
          <p:cNvSpPr>
            <a:spLocks noGrp="1"/>
          </p:cNvSpPr>
          <p:nvPr>
            <p:ph idx="1"/>
          </p:nvPr>
        </p:nvSpPr>
        <p:spPr/>
        <p:txBody>
          <a:bodyPr/>
          <a:lstStyle/>
          <a:p>
            <a:r>
              <a:rPr lang="fi-FI" dirty="0"/>
              <a:t>Kirjaa ne tähän</a:t>
            </a:r>
          </a:p>
        </p:txBody>
      </p:sp>
    </p:spTree>
    <p:extLst>
      <p:ext uri="{BB962C8B-B14F-4D97-AF65-F5344CB8AC3E}">
        <p14:creationId xmlns:p14="http://schemas.microsoft.com/office/powerpoint/2010/main" val="225296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3</a:t>
            </a:fld>
            <a:endParaRPr lang="fi-FI"/>
          </a:p>
        </p:txBody>
      </p:sp>
      <p:sp>
        <p:nvSpPr>
          <p:cNvPr id="5" name="Otsikko 4"/>
          <p:cNvSpPr>
            <a:spLocks noGrp="1"/>
          </p:cNvSpPr>
          <p:nvPr>
            <p:ph type="title"/>
          </p:nvPr>
        </p:nvSpPr>
        <p:spPr/>
        <p:txBody>
          <a:bodyPr/>
          <a:lstStyle/>
          <a:p>
            <a:r>
              <a:rPr lang="fi-FI" dirty="0"/>
              <a:t>JOHDANTO</a:t>
            </a:r>
          </a:p>
        </p:txBody>
      </p:sp>
      <p:sp>
        <p:nvSpPr>
          <p:cNvPr id="6" name="Sisällön paikkamerkki 5"/>
          <p:cNvSpPr>
            <a:spLocks noGrp="1"/>
          </p:cNvSpPr>
          <p:nvPr>
            <p:ph idx="1"/>
          </p:nvPr>
        </p:nvSpPr>
        <p:spPr/>
        <p:txBody>
          <a:bodyPr>
            <a:normAutofit fontScale="92500" lnSpcReduction="20000"/>
          </a:bodyPr>
          <a:lstStyle/>
          <a:p>
            <a:r>
              <a:rPr lang="fi-FI" dirty="0"/>
              <a:t>RADIOKOULUTUS</a:t>
            </a:r>
          </a:p>
          <a:p>
            <a:pPr lvl="1"/>
            <a:r>
              <a:rPr lang="fi-FI" dirty="0"/>
              <a:t>komennot ja ohjailuohjeet perustuvat Laskuvarjohyppääjän oppaaseen</a:t>
            </a:r>
          </a:p>
          <a:p>
            <a:pPr lvl="1"/>
            <a:r>
              <a:rPr lang="fi-FI" dirty="0"/>
              <a:t>kouluttajan oltava ajan tasalla käytettävistä komennoista ja menettelyistä</a:t>
            </a:r>
          </a:p>
          <a:p>
            <a:pPr lvl="1"/>
            <a:r>
              <a:rPr lang="fi-FI" dirty="0"/>
              <a:t>hyvä radiokouluttaja on myös selkeä ja noudattaa koulutuksessaan hyppymestarin oppilaalle antamia ohjeita niin, että oppilas oppii ohjaamaan itsenäisesti</a:t>
            </a:r>
          </a:p>
          <a:p>
            <a:pPr lvl="2"/>
            <a:r>
              <a:rPr lang="fi-FI" dirty="0"/>
              <a:t>ei poista tarkkailu- ja ohjailuvastuuta</a:t>
            </a:r>
          </a:p>
          <a:p>
            <a:pPr lvl="1"/>
            <a:r>
              <a:rPr lang="fi-FI" dirty="0"/>
              <a:t>tavoite: oppilas oppii ohjaamaan täysin itsenäisesti kolmen ensimmäisen hypyn aikana</a:t>
            </a:r>
          </a:p>
        </p:txBody>
      </p:sp>
    </p:spTree>
    <p:extLst>
      <p:ext uri="{BB962C8B-B14F-4D97-AF65-F5344CB8AC3E}">
        <p14:creationId xmlns:p14="http://schemas.microsoft.com/office/powerpoint/2010/main" val="223551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4</a:t>
            </a:fld>
            <a:endParaRPr lang="fi-FI"/>
          </a:p>
        </p:txBody>
      </p:sp>
      <p:sp>
        <p:nvSpPr>
          <p:cNvPr id="5" name="Otsikko 4"/>
          <p:cNvSpPr>
            <a:spLocks noGrp="1"/>
          </p:cNvSpPr>
          <p:nvPr>
            <p:ph type="title"/>
          </p:nvPr>
        </p:nvSpPr>
        <p:spPr/>
        <p:txBody>
          <a:bodyPr/>
          <a:lstStyle/>
          <a:p>
            <a:r>
              <a:rPr lang="fi-FI" dirty="0"/>
              <a:t>JOHDANTO</a:t>
            </a:r>
          </a:p>
        </p:txBody>
      </p:sp>
      <p:sp>
        <p:nvSpPr>
          <p:cNvPr id="6" name="Sisällön paikkamerkki 5"/>
          <p:cNvSpPr>
            <a:spLocks noGrp="1"/>
          </p:cNvSpPr>
          <p:nvPr>
            <p:ph idx="1"/>
          </p:nvPr>
        </p:nvSpPr>
        <p:spPr/>
        <p:txBody>
          <a:bodyPr>
            <a:normAutofit fontScale="92500" lnSpcReduction="10000"/>
          </a:bodyPr>
          <a:lstStyle/>
          <a:p>
            <a:r>
              <a:rPr lang="fi-FI" dirty="0"/>
              <a:t>KOULUTUS SISÄLTÄÄ</a:t>
            </a:r>
          </a:p>
          <a:p>
            <a:pPr lvl="1"/>
            <a:r>
              <a:rPr lang="fi-FI" dirty="0"/>
              <a:t>1 oppitunti perusteista</a:t>
            </a:r>
          </a:p>
          <a:p>
            <a:pPr lvl="2"/>
            <a:r>
              <a:rPr lang="fi-FI" dirty="0"/>
              <a:t>tavoitteet ja radion käyttötilanteet</a:t>
            </a:r>
          </a:p>
          <a:p>
            <a:pPr lvl="2"/>
            <a:r>
              <a:rPr lang="fi-FI" dirty="0"/>
              <a:t>radiokouluttajan vaatimukset, vastuu ja tehtävät</a:t>
            </a:r>
          </a:p>
          <a:p>
            <a:pPr lvl="2"/>
            <a:r>
              <a:rPr lang="fi-FI" dirty="0"/>
              <a:t>ohjaamistapahtuma vaaratilanteineen</a:t>
            </a:r>
          </a:p>
          <a:p>
            <a:pPr lvl="1"/>
            <a:r>
              <a:rPr lang="fi-FI" dirty="0"/>
              <a:t>1 harjoituskerta: radiokalusto ja -komennot</a:t>
            </a:r>
          </a:p>
          <a:p>
            <a:pPr lvl="1"/>
            <a:r>
              <a:rPr lang="fi-FI" dirty="0"/>
              <a:t>vähintään 2 radio-oppilaspokaa, joilla	</a:t>
            </a:r>
          </a:p>
          <a:p>
            <a:pPr lvl="2"/>
            <a:r>
              <a:rPr lang="fi-FI" dirty="0"/>
              <a:t>2 seurattua radio-ohjausta</a:t>
            </a:r>
          </a:p>
          <a:p>
            <a:pPr lvl="2"/>
            <a:r>
              <a:rPr lang="fi-FI" dirty="0"/>
              <a:t>5 virheetöntä radio-ohjausta maahan asti</a:t>
            </a:r>
          </a:p>
          <a:p>
            <a:endParaRPr lang="fi-FI" dirty="0"/>
          </a:p>
        </p:txBody>
      </p:sp>
    </p:spTree>
    <p:extLst>
      <p:ext uri="{BB962C8B-B14F-4D97-AF65-F5344CB8AC3E}">
        <p14:creationId xmlns:p14="http://schemas.microsoft.com/office/powerpoint/2010/main" val="133905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5</a:t>
            </a:fld>
            <a:endParaRPr lang="fi-FI"/>
          </a:p>
        </p:txBody>
      </p:sp>
      <p:sp>
        <p:nvSpPr>
          <p:cNvPr id="5" name="Otsikko 4"/>
          <p:cNvSpPr>
            <a:spLocks noGrp="1"/>
          </p:cNvSpPr>
          <p:nvPr>
            <p:ph type="title"/>
          </p:nvPr>
        </p:nvSpPr>
        <p:spPr/>
        <p:txBody>
          <a:bodyPr>
            <a:normAutofit fontScale="90000"/>
          </a:bodyPr>
          <a:lstStyle/>
          <a:p>
            <a:r>
              <a:rPr lang="fi-FI" dirty="0"/>
              <a:t>RADIOKOULUTTAJAN VAATIMUKSET JA VASTUU</a:t>
            </a:r>
          </a:p>
        </p:txBody>
      </p:sp>
      <p:sp>
        <p:nvSpPr>
          <p:cNvPr id="6" name="Sisällön paikkamerkki 5"/>
          <p:cNvSpPr>
            <a:spLocks noGrp="1"/>
          </p:cNvSpPr>
          <p:nvPr>
            <p:ph idx="1"/>
          </p:nvPr>
        </p:nvSpPr>
        <p:spPr>
          <a:xfrm>
            <a:off x="528035" y="1371599"/>
            <a:ext cx="8359027" cy="3387741"/>
          </a:xfrm>
        </p:spPr>
        <p:txBody>
          <a:bodyPr>
            <a:normAutofit/>
          </a:bodyPr>
          <a:lstStyle/>
          <a:p>
            <a:r>
              <a:rPr lang="fi-FI" dirty="0"/>
              <a:t>VAATIMUKSET</a:t>
            </a:r>
          </a:p>
          <a:p>
            <a:pPr lvl="1"/>
            <a:r>
              <a:rPr lang="fi-FI" dirty="0"/>
              <a:t>voimassa oleva vähintään B-lisenssi ja vähintään 100 itseavaushyppyä</a:t>
            </a:r>
          </a:p>
          <a:p>
            <a:pPr lvl="2"/>
            <a:r>
              <a:rPr lang="fi-FI" dirty="0"/>
              <a:t>OPS M6-1 mukaan laskuvarjohyppykouluttajalla tulee olla 18 vuotta ikää, vähintään 200 itseaukaisuhyppyä ja vähintään kaksi vuotta voimassa ollut itsenäisen hyppääjän kelpoisuus</a:t>
            </a:r>
          </a:p>
          <a:p>
            <a:pPr lvl="2"/>
            <a:r>
              <a:rPr lang="fi-FI" dirty="0"/>
              <a:t>toiminnallisissa ohjeissa apukouluttajalla tarkoitetaan ”hyppymestarin valvonnassa toimivaa avustavaa henkilöä” </a:t>
            </a:r>
          </a:p>
          <a:p>
            <a:pPr lvl="2"/>
            <a:r>
              <a:rPr lang="fi-FI" dirty="0"/>
              <a:t>radiokouluttaja on apukouluttaja</a:t>
            </a:r>
          </a:p>
        </p:txBody>
      </p:sp>
    </p:spTree>
    <p:extLst>
      <p:ext uri="{BB962C8B-B14F-4D97-AF65-F5344CB8AC3E}">
        <p14:creationId xmlns:p14="http://schemas.microsoft.com/office/powerpoint/2010/main" val="221831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6</a:t>
            </a:fld>
            <a:endParaRPr lang="fi-FI"/>
          </a:p>
        </p:txBody>
      </p:sp>
      <p:sp>
        <p:nvSpPr>
          <p:cNvPr id="5" name="Otsikko 4"/>
          <p:cNvSpPr>
            <a:spLocks noGrp="1"/>
          </p:cNvSpPr>
          <p:nvPr>
            <p:ph type="title"/>
          </p:nvPr>
        </p:nvSpPr>
        <p:spPr/>
        <p:txBody>
          <a:bodyPr>
            <a:normAutofit fontScale="90000"/>
          </a:bodyPr>
          <a:lstStyle/>
          <a:p>
            <a:r>
              <a:rPr lang="fi-FI" dirty="0"/>
              <a:t>RADIOKOULUTTAJAN VAATIMUKSET JA VASTUU</a:t>
            </a:r>
          </a:p>
        </p:txBody>
      </p:sp>
      <p:sp>
        <p:nvSpPr>
          <p:cNvPr id="6" name="Sisällön paikkamerkki 5"/>
          <p:cNvSpPr>
            <a:spLocks noGrp="1"/>
          </p:cNvSpPr>
          <p:nvPr>
            <p:ph idx="1"/>
          </p:nvPr>
        </p:nvSpPr>
        <p:spPr/>
        <p:txBody>
          <a:bodyPr>
            <a:normAutofit/>
          </a:bodyPr>
          <a:lstStyle/>
          <a:p>
            <a:r>
              <a:rPr lang="fi-FI" dirty="0"/>
              <a:t>VAATIMUKSET</a:t>
            </a:r>
          </a:p>
          <a:p>
            <a:pPr lvl="1"/>
            <a:r>
              <a:rPr lang="fi-FI" dirty="0"/>
              <a:t>koulutuspäällikön hyväksyntä</a:t>
            </a:r>
          </a:p>
          <a:p>
            <a:pPr lvl="1"/>
            <a:r>
              <a:rPr lang="fi-FI" dirty="0"/>
              <a:t>radiokouluttajakoulutus (tämä) käytynä</a:t>
            </a:r>
          </a:p>
          <a:p>
            <a:pPr lvl="1"/>
            <a:r>
              <a:rPr lang="fi-FI" dirty="0"/>
              <a:t>nimettynä </a:t>
            </a:r>
            <a:r>
              <a:rPr lang="fi-FI" dirty="0" err="1"/>
              <a:t>KP:n</a:t>
            </a:r>
            <a:r>
              <a:rPr lang="fi-FI" dirty="0"/>
              <a:t> luettelossa</a:t>
            </a:r>
          </a:p>
          <a:p>
            <a:pPr lvl="1"/>
            <a:r>
              <a:rPr lang="fi-FI" dirty="0"/>
              <a:t>perehtynyt kentän erityispiirteisiin ja menetelmiin</a:t>
            </a:r>
          </a:p>
          <a:p>
            <a:endParaRPr lang="fi-FI" dirty="0"/>
          </a:p>
        </p:txBody>
      </p:sp>
    </p:spTree>
    <p:extLst>
      <p:ext uri="{BB962C8B-B14F-4D97-AF65-F5344CB8AC3E}">
        <p14:creationId xmlns:p14="http://schemas.microsoft.com/office/powerpoint/2010/main" val="295198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7</a:t>
            </a:fld>
            <a:endParaRPr lang="fi-FI"/>
          </a:p>
        </p:txBody>
      </p:sp>
      <p:sp>
        <p:nvSpPr>
          <p:cNvPr id="5" name="Otsikko 4"/>
          <p:cNvSpPr>
            <a:spLocks noGrp="1"/>
          </p:cNvSpPr>
          <p:nvPr>
            <p:ph type="title"/>
          </p:nvPr>
        </p:nvSpPr>
        <p:spPr/>
        <p:txBody>
          <a:bodyPr>
            <a:normAutofit fontScale="90000"/>
          </a:bodyPr>
          <a:lstStyle/>
          <a:p>
            <a:r>
              <a:rPr lang="fi-FI" dirty="0"/>
              <a:t>RADIOKOULUTTAJAN VAATIMUKSET JA VASTUU</a:t>
            </a:r>
          </a:p>
        </p:txBody>
      </p:sp>
      <p:sp>
        <p:nvSpPr>
          <p:cNvPr id="6" name="Sisällön paikkamerkki 5"/>
          <p:cNvSpPr>
            <a:spLocks noGrp="1"/>
          </p:cNvSpPr>
          <p:nvPr>
            <p:ph idx="1"/>
          </p:nvPr>
        </p:nvSpPr>
        <p:spPr/>
        <p:txBody>
          <a:bodyPr>
            <a:normAutofit lnSpcReduction="10000"/>
          </a:bodyPr>
          <a:lstStyle/>
          <a:p>
            <a:r>
              <a:rPr lang="fi-FI" dirty="0"/>
              <a:t>RADIOKOULUTTAJAN VASTUU</a:t>
            </a:r>
          </a:p>
          <a:p>
            <a:pPr lvl="1"/>
            <a:r>
              <a:rPr lang="fi-FI" dirty="0"/>
              <a:t>hypyllä käytettävien radioiden toimivuus</a:t>
            </a:r>
          </a:p>
          <a:p>
            <a:pPr lvl="1"/>
            <a:r>
              <a:rPr lang="fi-FI" dirty="0"/>
              <a:t>laskeutumisalueen kunto</a:t>
            </a:r>
          </a:p>
          <a:p>
            <a:pPr lvl="1"/>
            <a:r>
              <a:rPr lang="fi-FI" dirty="0"/>
              <a:t>hyppymestarin ohjeiden mukainen toimiminen</a:t>
            </a:r>
          </a:p>
          <a:p>
            <a:pPr lvl="1"/>
            <a:r>
              <a:rPr lang="fi-FI" dirty="0"/>
              <a:t>olosuhteiden muutoksien tarkkailu ja niistä hyppymestarille ilmoittaminen</a:t>
            </a:r>
          </a:p>
          <a:p>
            <a:pPr lvl="1"/>
            <a:r>
              <a:rPr lang="fi-FI" dirty="0"/>
              <a:t>ensiapu ja pelastustoimet tarvittaessa</a:t>
            </a:r>
          </a:p>
          <a:p>
            <a:pPr lvl="1"/>
            <a:r>
              <a:rPr lang="fi-FI" dirty="0"/>
              <a:t>etsintäpartion matkaan saattaminen maastolaskuissa</a:t>
            </a:r>
          </a:p>
          <a:p>
            <a:endParaRPr lang="fi-FI" dirty="0"/>
          </a:p>
        </p:txBody>
      </p:sp>
    </p:spTree>
    <p:extLst>
      <p:ext uri="{BB962C8B-B14F-4D97-AF65-F5344CB8AC3E}">
        <p14:creationId xmlns:p14="http://schemas.microsoft.com/office/powerpoint/2010/main" val="294393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8</a:t>
            </a:fld>
            <a:endParaRPr lang="fi-FI"/>
          </a:p>
        </p:txBody>
      </p:sp>
      <p:sp>
        <p:nvSpPr>
          <p:cNvPr id="5" name="Otsikko 4"/>
          <p:cNvSpPr>
            <a:spLocks noGrp="1"/>
          </p:cNvSpPr>
          <p:nvPr>
            <p:ph type="title"/>
          </p:nvPr>
        </p:nvSpPr>
        <p:spPr/>
        <p:txBody>
          <a:bodyPr>
            <a:normAutofit fontScale="90000"/>
          </a:bodyPr>
          <a:lstStyle/>
          <a:p>
            <a:r>
              <a:rPr lang="fi-FI" dirty="0"/>
              <a:t>RADIOKOULUTTAJAN VAATIMUKSET JA VASTUU</a:t>
            </a:r>
          </a:p>
        </p:txBody>
      </p:sp>
      <p:sp>
        <p:nvSpPr>
          <p:cNvPr id="6" name="Sisällön paikkamerkki 5"/>
          <p:cNvSpPr>
            <a:spLocks noGrp="1"/>
          </p:cNvSpPr>
          <p:nvPr>
            <p:ph idx="1"/>
          </p:nvPr>
        </p:nvSpPr>
        <p:spPr/>
        <p:txBody>
          <a:bodyPr>
            <a:normAutofit/>
          </a:bodyPr>
          <a:lstStyle/>
          <a:p>
            <a:r>
              <a:rPr lang="fi-FI" dirty="0"/>
              <a:t>HYPPYMESTARIN VASTUU</a:t>
            </a:r>
          </a:p>
          <a:p>
            <a:pPr lvl="1"/>
            <a:r>
              <a:rPr lang="fi-FI" dirty="0"/>
              <a:t>laskeutumisalueen ja tuulipussin kunto</a:t>
            </a:r>
          </a:p>
          <a:p>
            <a:pPr lvl="1"/>
            <a:r>
              <a:rPr lang="fi-FI" dirty="0"/>
              <a:t>oppilaan ohjeistaminen</a:t>
            </a:r>
          </a:p>
          <a:p>
            <a:pPr lvl="1"/>
            <a:r>
              <a:rPr lang="fi-FI" dirty="0"/>
              <a:t>radiokouluttajan nimeäminen ja ohjeistaminen</a:t>
            </a:r>
          </a:p>
          <a:p>
            <a:pPr lvl="1"/>
            <a:r>
              <a:rPr lang="fi-FI" dirty="0"/>
              <a:t>radioiden toimivuus</a:t>
            </a:r>
          </a:p>
          <a:p>
            <a:pPr lvl="1"/>
            <a:r>
              <a:rPr lang="fi-FI" dirty="0"/>
              <a:t>hyppyjärjestys</a:t>
            </a:r>
          </a:p>
          <a:p>
            <a:endParaRPr lang="fi-FI" dirty="0"/>
          </a:p>
        </p:txBody>
      </p:sp>
    </p:spTree>
    <p:extLst>
      <p:ext uri="{BB962C8B-B14F-4D97-AF65-F5344CB8AC3E}">
        <p14:creationId xmlns:p14="http://schemas.microsoft.com/office/powerpoint/2010/main" val="114832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20.2.2022</a:t>
            </a:r>
            <a:endParaRPr lang="fi-FI" dirty="0"/>
          </a:p>
        </p:txBody>
      </p:sp>
      <p:sp>
        <p:nvSpPr>
          <p:cNvPr id="3" name="Alatunnisteen paikkamerkki 2"/>
          <p:cNvSpPr>
            <a:spLocks noGrp="1"/>
          </p:cNvSpPr>
          <p:nvPr>
            <p:ph type="ftr" sz="quarter" idx="11"/>
          </p:nvPr>
        </p:nvSpPr>
        <p:spPr/>
        <p:txBody>
          <a:bodyPr/>
          <a:lstStyle/>
          <a:p>
            <a:r>
              <a:rPr lang="fi-FI"/>
              <a:t>Radiokouluttajien koulutus</a:t>
            </a:r>
            <a:endParaRPr lang="fi-FI" dirty="0"/>
          </a:p>
        </p:txBody>
      </p:sp>
      <p:sp>
        <p:nvSpPr>
          <p:cNvPr id="4" name="Dian numeron paikkamerkki 3"/>
          <p:cNvSpPr>
            <a:spLocks noGrp="1"/>
          </p:cNvSpPr>
          <p:nvPr>
            <p:ph type="sldNum" sz="quarter" idx="12"/>
          </p:nvPr>
        </p:nvSpPr>
        <p:spPr/>
        <p:txBody>
          <a:bodyPr/>
          <a:lstStyle/>
          <a:p>
            <a:fld id="{35EA4835-AE28-456F-B73C-84B83754808E}" type="slidenum">
              <a:rPr lang="fi-FI" smtClean="0"/>
              <a:t>9</a:t>
            </a:fld>
            <a:endParaRPr lang="fi-FI"/>
          </a:p>
        </p:txBody>
      </p:sp>
      <p:sp>
        <p:nvSpPr>
          <p:cNvPr id="5" name="Otsikko 4"/>
          <p:cNvSpPr>
            <a:spLocks noGrp="1"/>
          </p:cNvSpPr>
          <p:nvPr>
            <p:ph type="title"/>
          </p:nvPr>
        </p:nvSpPr>
        <p:spPr/>
        <p:txBody>
          <a:bodyPr>
            <a:normAutofit fontScale="90000"/>
          </a:bodyPr>
          <a:lstStyle/>
          <a:p>
            <a:r>
              <a:rPr lang="fi-FI" dirty="0"/>
              <a:t>RADIOKOULUTTAJAN TEHTÄVÄT</a:t>
            </a:r>
          </a:p>
        </p:txBody>
      </p:sp>
      <p:sp>
        <p:nvSpPr>
          <p:cNvPr id="6" name="Sisällön paikkamerkki 5"/>
          <p:cNvSpPr>
            <a:spLocks noGrp="1"/>
          </p:cNvSpPr>
          <p:nvPr>
            <p:ph idx="1"/>
          </p:nvPr>
        </p:nvSpPr>
        <p:spPr/>
        <p:txBody>
          <a:bodyPr>
            <a:normAutofit fontScale="77500" lnSpcReduction="20000"/>
          </a:bodyPr>
          <a:lstStyle/>
          <a:p>
            <a:r>
              <a:rPr lang="fi-FI" dirty="0"/>
              <a:t>Kuunnella ko. pokan pudottavan hyppymestarin ohjeet oppilaille</a:t>
            </a:r>
          </a:p>
          <a:p>
            <a:r>
              <a:rPr lang="fi-FI" dirty="0"/>
              <a:t>Radiokokeilu maassa hyppymestarin kanssa</a:t>
            </a:r>
          </a:p>
          <a:p>
            <a:r>
              <a:rPr lang="fi-FI" dirty="0"/>
              <a:t>Kalusto: </a:t>
            </a:r>
          </a:p>
          <a:p>
            <a:pPr lvl="1"/>
            <a:r>
              <a:rPr lang="fi-FI" dirty="0"/>
              <a:t>radio</a:t>
            </a:r>
          </a:p>
          <a:p>
            <a:pPr lvl="1"/>
            <a:r>
              <a:rPr lang="fi-FI" dirty="0"/>
              <a:t>puhelin</a:t>
            </a:r>
          </a:p>
          <a:p>
            <a:pPr lvl="1"/>
            <a:r>
              <a:rPr lang="fi-FI" dirty="0"/>
              <a:t>apulainen</a:t>
            </a:r>
          </a:p>
          <a:p>
            <a:pPr lvl="1"/>
            <a:r>
              <a:rPr lang="fi-FI" dirty="0"/>
              <a:t>(kiikarit)</a:t>
            </a:r>
          </a:p>
          <a:p>
            <a:r>
              <a:rPr lang="fi-FI" dirty="0"/>
              <a:t>Laskeutumisalueen tarkastaminen: </a:t>
            </a:r>
          </a:p>
          <a:p>
            <a:pPr lvl="1"/>
            <a:r>
              <a:rPr lang="fi-FI" dirty="0"/>
              <a:t>esteettömyys</a:t>
            </a:r>
          </a:p>
          <a:p>
            <a:pPr lvl="1"/>
            <a:r>
              <a:rPr lang="fi-FI" dirty="0"/>
              <a:t>tuulipussi</a:t>
            </a:r>
          </a:p>
          <a:p>
            <a:endParaRPr lang="fi-FI" dirty="0"/>
          </a:p>
        </p:txBody>
      </p:sp>
    </p:spTree>
    <p:extLst>
      <p:ext uri="{BB962C8B-B14F-4D97-AF65-F5344CB8AC3E}">
        <p14:creationId xmlns:p14="http://schemas.microsoft.com/office/powerpoint/2010/main" val="20350719"/>
      </p:ext>
    </p:extLst>
  </p:cSld>
  <p:clrMapOvr>
    <a:masterClrMapping/>
  </p:clrMapOvr>
</p:sld>
</file>

<file path=ppt/theme/theme1.xml><?xml version="1.0" encoding="utf-8"?>
<a:theme xmlns:a="http://schemas.openxmlformats.org/drawingml/2006/main" name="Office-teema">
  <a:themeElements>
    <a:clrScheme name="Mukautettu 1">
      <a:dk1>
        <a:sysClr val="windowText" lastClr="000000"/>
      </a:dk1>
      <a:lt1>
        <a:sysClr val="window" lastClr="FFFFFF"/>
      </a:lt1>
      <a:dk2>
        <a:srgbClr val="44546A"/>
      </a:dk2>
      <a:lt2>
        <a:srgbClr val="E7E6E6"/>
      </a:lt2>
      <a:accent1>
        <a:srgbClr val="139DE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l ppt pohja 2018" id="{B501B059-42CD-4043-B1E2-D57D6187916D}" vid="{DDEFFA9D-14DE-436E-8DCC-7591164219B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9213</TotalTime>
  <Words>1120</Words>
  <Application>Microsoft Office PowerPoint</Application>
  <PresentationFormat>On-screen Show (16:9)</PresentationFormat>
  <Paragraphs>234</Paragraphs>
  <Slides>24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Office-teema</vt:lpstr>
      <vt:lpstr>RADIOKOULUTUS</vt:lpstr>
      <vt:lpstr>KOULUTTAJILLE HUOMIOITAVAA</vt:lpstr>
      <vt:lpstr>JOHDANTO</vt:lpstr>
      <vt:lpstr>JOHDANTO</vt:lpstr>
      <vt:lpstr>RADIOKOULUTTAJAN VAATIMUKSET JA VASTUU</vt:lpstr>
      <vt:lpstr>RADIOKOULUTTAJAN VAATIMUKSET JA VASTUU</vt:lpstr>
      <vt:lpstr>RADIOKOULUTTAJAN VAATIMUKSET JA VASTUU</vt:lpstr>
      <vt:lpstr>RADIOKOULUTTAJAN VAATIMUKSET JA VASTUU</vt:lpstr>
      <vt:lpstr>RADIOKOULUTTAJAN TEHTÄVÄT</vt:lpstr>
      <vt:lpstr>RADIOKOULUTTAJAN TEHTÄVÄT</vt:lpstr>
      <vt:lpstr>RADION KÄYTTÖ</vt:lpstr>
      <vt:lpstr>OHJEITA RADIOKOULUTTAJALLE</vt:lpstr>
      <vt:lpstr>OHJEITA RADIOKOULUTTAJALLE</vt:lpstr>
      <vt:lpstr>OHJEITA RADIOKOULUTTAJALLE</vt:lpstr>
      <vt:lpstr>RADIOKOMENNOT</vt:lpstr>
      <vt:lpstr>RADIOKOMENNOT</vt:lpstr>
      <vt:lpstr>HYPYN AIKANA</vt:lpstr>
      <vt:lpstr>HYPYN AIKANA</vt:lpstr>
      <vt:lpstr>TOIMINTA OPPILAAN ENSIMMÄISELLÄ HYPYLLÄ</vt:lpstr>
      <vt:lpstr>TOIMINTA OPPILAAN TOISELLA HYPYLLÄ</vt:lpstr>
      <vt:lpstr>TOIMINTA OPPILAAN KOLMANNELLA HYPYLLÄ</vt:lpstr>
      <vt:lpstr>HYPYN JÄLKEEN</vt:lpstr>
      <vt:lpstr>VAARATILANTEET</vt:lpstr>
      <vt:lpstr>KERHO- JA KENTTÄKOHTAISET ERITYISPIIRTEET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Radiokoulutus</dc:title>
  <dc:creator>Laskuvarjotoimikunta</dc:creator>
  <cp:lastModifiedBy>Timo Kokkonen</cp:lastModifiedBy>
  <cp:revision>50</cp:revision>
  <dcterms:created xsi:type="dcterms:W3CDTF">2018-02-23T09:17:35Z</dcterms:created>
  <dcterms:modified xsi:type="dcterms:W3CDTF">2022-02-21T09:44:40Z</dcterms:modified>
</cp:coreProperties>
</file>