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310" r:id="rId3"/>
    <p:sldId id="309" r:id="rId4"/>
    <p:sldId id="296" r:id="rId5"/>
    <p:sldId id="290" r:id="rId6"/>
    <p:sldId id="299" r:id="rId7"/>
    <p:sldId id="297" r:id="rId8"/>
    <p:sldId id="291" r:id="rId9"/>
    <p:sldId id="292" r:id="rId10"/>
    <p:sldId id="293" r:id="rId11"/>
    <p:sldId id="258" r:id="rId12"/>
    <p:sldId id="266" r:id="rId13"/>
    <p:sldId id="273" r:id="rId14"/>
    <p:sldId id="268" r:id="rId15"/>
    <p:sldId id="294" r:id="rId16"/>
    <p:sldId id="260" r:id="rId17"/>
    <p:sldId id="295" r:id="rId18"/>
    <p:sldId id="298" r:id="rId19"/>
    <p:sldId id="300" r:id="rId20"/>
    <p:sldId id="301" r:id="rId21"/>
    <p:sldId id="302" r:id="rId22"/>
    <p:sldId id="303" r:id="rId23"/>
    <p:sldId id="261" r:id="rId24"/>
    <p:sldId id="262" r:id="rId25"/>
    <p:sldId id="305" r:id="rId26"/>
    <p:sldId id="306" r:id="rId27"/>
    <p:sldId id="311" r:id="rId28"/>
    <p:sldId id="312" r:id="rId29"/>
    <p:sldId id="307" r:id="rId30"/>
    <p:sldId id="308" r:id="rId31"/>
    <p:sldId id="282" r:id="rId32"/>
    <p:sldId id="313" r:id="rId33"/>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470" autoAdjust="0"/>
  </p:normalViewPr>
  <p:slideViewPr>
    <p:cSldViewPr>
      <p:cViewPr varScale="1">
        <p:scale>
          <a:sx n="96" d="100"/>
          <a:sy n="96" d="100"/>
        </p:scale>
        <p:origin x="203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CD5A2B-99E0-4838-A513-E078028C2222}" type="datetimeFigureOut">
              <a:rPr lang="sv-FI" smtClean="0"/>
              <a:t>14-01-2019</a:t>
            </a:fld>
            <a:endParaRPr lang="sv-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A0BDED-B333-4368-817A-02EF78EBCB1B}" type="slidenum">
              <a:rPr lang="sv-FI" smtClean="0"/>
              <a:t>‹#›</a:t>
            </a:fld>
            <a:endParaRPr lang="sv-FI"/>
          </a:p>
        </p:txBody>
      </p:sp>
    </p:spTree>
    <p:extLst>
      <p:ext uri="{BB962C8B-B14F-4D97-AF65-F5344CB8AC3E}">
        <p14:creationId xmlns:p14="http://schemas.microsoft.com/office/powerpoint/2010/main" val="268044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Lentoonlähdöt</a:t>
            </a:r>
            <a:r>
              <a:rPr lang="fi-FI" baseline="0" dirty="0" smtClean="0"/>
              <a:t> yksitellen, siipikoneet hieman tuulen yläpuolelle, 10 s porrastuksella ?</a:t>
            </a:r>
            <a:endParaRPr lang="fi-FI" dirty="0"/>
          </a:p>
        </p:txBody>
      </p:sp>
      <p:sp>
        <p:nvSpPr>
          <p:cNvPr id="4" name="Dian numeron paikkamerkki 3"/>
          <p:cNvSpPr>
            <a:spLocks noGrp="1"/>
          </p:cNvSpPr>
          <p:nvPr>
            <p:ph type="sldNum" sz="quarter" idx="10"/>
          </p:nvPr>
        </p:nvSpPr>
        <p:spPr/>
        <p:txBody>
          <a:bodyPr/>
          <a:lstStyle/>
          <a:p>
            <a:fld id="{20A0BDED-B333-4368-817A-02EF78EBCB1B}" type="slidenum">
              <a:rPr lang="sv-FI" smtClean="0"/>
              <a:t>5</a:t>
            </a:fld>
            <a:endParaRPr lang="sv-FI"/>
          </a:p>
        </p:txBody>
      </p:sp>
    </p:spTree>
    <p:extLst>
      <p:ext uri="{BB962C8B-B14F-4D97-AF65-F5344CB8AC3E}">
        <p14:creationId xmlns:p14="http://schemas.microsoft.com/office/powerpoint/2010/main" val="2812738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USPA 45/45 sääntö, muutama koneenmitta</a:t>
            </a:r>
            <a:r>
              <a:rPr lang="fi-FI" baseline="0" dirty="0" smtClean="0"/>
              <a:t> väliä, hyppääjien toive. Ei kuitenkaan jonossa !</a:t>
            </a:r>
            <a:endParaRPr lang="fi-FI" dirty="0"/>
          </a:p>
        </p:txBody>
      </p:sp>
      <p:sp>
        <p:nvSpPr>
          <p:cNvPr id="4" name="Dian numeron paikkamerkki 3"/>
          <p:cNvSpPr>
            <a:spLocks noGrp="1"/>
          </p:cNvSpPr>
          <p:nvPr>
            <p:ph type="sldNum" sz="quarter" idx="10"/>
          </p:nvPr>
        </p:nvSpPr>
        <p:spPr/>
        <p:txBody>
          <a:bodyPr/>
          <a:lstStyle/>
          <a:p>
            <a:fld id="{20A0BDED-B333-4368-817A-02EF78EBCB1B}" type="slidenum">
              <a:rPr lang="sv-FI" smtClean="0"/>
              <a:t>26</a:t>
            </a:fld>
            <a:endParaRPr lang="sv-FI"/>
          </a:p>
        </p:txBody>
      </p:sp>
    </p:spTree>
    <p:extLst>
      <p:ext uri="{BB962C8B-B14F-4D97-AF65-F5344CB8AC3E}">
        <p14:creationId xmlns:p14="http://schemas.microsoft.com/office/powerpoint/2010/main" val="6188554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20A0BDED-B333-4368-817A-02EF78EBCB1B}" type="slidenum">
              <a:rPr lang="sv-FI" smtClean="0"/>
              <a:t>29</a:t>
            </a:fld>
            <a:endParaRPr lang="sv-FI"/>
          </a:p>
        </p:txBody>
      </p:sp>
    </p:spTree>
    <p:extLst>
      <p:ext uri="{BB962C8B-B14F-4D97-AF65-F5344CB8AC3E}">
        <p14:creationId xmlns:p14="http://schemas.microsoft.com/office/powerpoint/2010/main" val="732837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Tiiviin lentomuodon</a:t>
            </a:r>
            <a:r>
              <a:rPr lang="fi-FI" baseline="0" dirty="0" smtClean="0"/>
              <a:t> merkit on syytä katsoa/tarkistaa maassa. Onnistuu helposti ihan askelparein kun tietää siipikoneen </a:t>
            </a:r>
            <a:r>
              <a:rPr lang="fi-FI" baseline="0" dirty="0" err="1" smtClean="0"/>
              <a:t>kärkvälin</a:t>
            </a:r>
            <a:r>
              <a:rPr lang="fi-FI" baseline="0" dirty="0" smtClean="0"/>
              <a:t>. Lentoonlähtömenetelmä on syytä käydä etukäteen lennonjohtajalle (puhelimessa).</a:t>
            </a:r>
            <a:endParaRPr lang="fi-FI" dirty="0"/>
          </a:p>
        </p:txBody>
      </p:sp>
      <p:sp>
        <p:nvSpPr>
          <p:cNvPr id="4" name="Dian numeron paikkamerkki 3"/>
          <p:cNvSpPr>
            <a:spLocks noGrp="1"/>
          </p:cNvSpPr>
          <p:nvPr>
            <p:ph type="sldNum" sz="quarter" idx="10"/>
          </p:nvPr>
        </p:nvSpPr>
        <p:spPr/>
        <p:txBody>
          <a:bodyPr/>
          <a:lstStyle/>
          <a:p>
            <a:fld id="{20A0BDED-B333-4368-817A-02EF78EBCB1B}" type="slidenum">
              <a:rPr lang="sv-FI" smtClean="0"/>
              <a:t>7</a:t>
            </a:fld>
            <a:endParaRPr lang="sv-FI"/>
          </a:p>
        </p:txBody>
      </p:sp>
    </p:spTree>
    <p:extLst>
      <p:ext uri="{BB962C8B-B14F-4D97-AF65-F5344CB8AC3E}">
        <p14:creationId xmlns:p14="http://schemas.microsoft.com/office/powerpoint/2010/main" val="1490098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Korkeus kuvitteellinen,</a:t>
            </a:r>
            <a:r>
              <a:rPr lang="fi-FI" baseline="0" dirty="0" smtClean="0"/>
              <a:t> lentopaikan olosuhteet vaikuttavat. Cessnoilla olisi parempi jos johtokoneen ensimmäinen kaarto kokoontumista varten olisi oikealle näkyvyyden/näkymisen kannalta</a:t>
            </a:r>
            <a:endParaRPr lang="fi-FI" dirty="0"/>
          </a:p>
        </p:txBody>
      </p:sp>
      <p:sp>
        <p:nvSpPr>
          <p:cNvPr id="4" name="Dian numeron paikkamerkki 3"/>
          <p:cNvSpPr>
            <a:spLocks noGrp="1"/>
          </p:cNvSpPr>
          <p:nvPr>
            <p:ph type="sldNum" sz="quarter" idx="10"/>
          </p:nvPr>
        </p:nvSpPr>
        <p:spPr/>
        <p:txBody>
          <a:bodyPr/>
          <a:lstStyle/>
          <a:p>
            <a:fld id="{20A0BDED-B333-4368-817A-02EF78EBCB1B}" type="slidenum">
              <a:rPr lang="sv-FI" smtClean="0"/>
              <a:t>8</a:t>
            </a:fld>
            <a:endParaRPr lang="sv-FI"/>
          </a:p>
        </p:txBody>
      </p:sp>
    </p:spTree>
    <p:extLst>
      <p:ext uri="{BB962C8B-B14F-4D97-AF65-F5344CB8AC3E}">
        <p14:creationId xmlns:p14="http://schemas.microsoft.com/office/powerpoint/2010/main" val="2111563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sv-FI" dirty="0" err="1" smtClean="0"/>
              <a:t>Leikkaamalla</a:t>
            </a:r>
            <a:r>
              <a:rPr lang="sv-FI" baseline="0" dirty="0" smtClean="0"/>
              <a:t> </a:t>
            </a:r>
            <a:r>
              <a:rPr lang="sv-FI" baseline="0" dirty="0" err="1" smtClean="0"/>
              <a:t>sisäkurviin</a:t>
            </a:r>
            <a:r>
              <a:rPr lang="sv-FI" baseline="0" dirty="0" smtClean="0"/>
              <a:t> </a:t>
            </a:r>
            <a:r>
              <a:rPr lang="sv-FI" baseline="0" dirty="0" err="1" smtClean="0"/>
              <a:t>Siipikone</a:t>
            </a:r>
            <a:r>
              <a:rPr lang="sv-FI" baseline="0" dirty="0" smtClean="0"/>
              <a:t> </a:t>
            </a:r>
            <a:r>
              <a:rPr lang="sv-FI" baseline="0" dirty="0" err="1" smtClean="0"/>
              <a:t>saavuttanee</a:t>
            </a:r>
            <a:r>
              <a:rPr lang="sv-FI" baseline="0" dirty="0" smtClean="0"/>
              <a:t> jo </a:t>
            </a:r>
            <a:r>
              <a:rPr lang="sv-FI" baseline="0" dirty="0" err="1" smtClean="0"/>
              <a:t>jonkin</a:t>
            </a:r>
            <a:r>
              <a:rPr lang="sv-FI" baseline="0" dirty="0" smtClean="0"/>
              <a:t> </a:t>
            </a:r>
            <a:r>
              <a:rPr lang="sv-FI" baseline="0" dirty="0" err="1" smtClean="0"/>
              <a:t>verran</a:t>
            </a:r>
            <a:r>
              <a:rPr lang="sv-FI" baseline="0" dirty="0" smtClean="0"/>
              <a:t> </a:t>
            </a:r>
            <a:r>
              <a:rPr lang="sv-FI" baseline="0" dirty="0" err="1" smtClean="0"/>
              <a:t>johtokonetta</a:t>
            </a:r>
            <a:r>
              <a:rPr lang="sv-FI" baseline="0" dirty="0" smtClean="0"/>
              <a:t>. </a:t>
            </a:r>
            <a:r>
              <a:rPr lang="sv-FI" baseline="0" dirty="0" err="1" smtClean="0"/>
              <a:t>Riippuen</a:t>
            </a:r>
            <a:r>
              <a:rPr lang="sv-FI" baseline="0" dirty="0" smtClean="0"/>
              <a:t> </a:t>
            </a:r>
            <a:r>
              <a:rPr lang="sv-FI" baseline="0" dirty="0" err="1" smtClean="0"/>
              <a:t>nopeuseroista</a:t>
            </a:r>
            <a:r>
              <a:rPr lang="sv-FI" baseline="0" dirty="0" smtClean="0"/>
              <a:t> </a:t>
            </a:r>
            <a:r>
              <a:rPr lang="sv-FI" baseline="0" dirty="0" err="1" smtClean="0"/>
              <a:t>kokoontuminen</a:t>
            </a:r>
            <a:r>
              <a:rPr lang="sv-FI" baseline="0" dirty="0" smtClean="0"/>
              <a:t> </a:t>
            </a:r>
            <a:r>
              <a:rPr lang="sv-FI" baseline="0" dirty="0" err="1" smtClean="0"/>
              <a:t>vaatii</a:t>
            </a:r>
            <a:r>
              <a:rPr lang="sv-FI" baseline="0" dirty="0" smtClean="0"/>
              <a:t> varsin </a:t>
            </a:r>
            <a:r>
              <a:rPr lang="sv-FI" baseline="0" dirty="0" err="1" smtClean="0"/>
              <a:t>helposti</a:t>
            </a:r>
            <a:r>
              <a:rPr lang="sv-FI" baseline="0" dirty="0" smtClean="0"/>
              <a:t> </a:t>
            </a:r>
            <a:r>
              <a:rPr lang="sv-FI" baseline="0" dirty="0" err="1" smtClean="0"/>
              <a:t>vielä</a:t>
            </a:r>
            <a:r>
              <a:rPr lang="sv-FI" baseline="0" dirty="0" smtClean="0"/>
              <a:t> </a:t>
            </a:r>
            <a:r>
              <a:rPr lang="sv-FI" baseline="0" dirty="0" err="1" smtClean="0"/>
              <a:t>toisen</a:t>
            </a:r>
            <a:r>
              <a:rPr lang="sv-FI" baseline="0" dirty="0" smtClean="0"/>
              <a:t> </a:t>
            </a:r>
            <a:r>
              <a:rPr lang="sv-FI" baseline="0" dirty="0" err="1" smtClean="0"/>
              <a:t>suunnamuutoksen</a:t>
            </a:r>
            <a:r>
              <a:rPr lang="sv-FI" baseline="0" dirty="0" smtClean="0"/>
              <a:t>. </a:t>
            </a:r>
            <a:r>
              <a:rPr lang="sv-FI" baseline="0" dirty="0" err="1" smtClean="0"/>
              <a:t>Varsinkin</a:t>
            </a:r>
            <a:r>
              <a:rPr lang="sv-FI" baseline="0" dirty="0" smtClean="0"/>
              <a:t> </a:t>
            </a:r>
            <a:r>
              <a:rPr lang="sv-FI" baseline="0" dirty="0" err="1" smtClean="0"/>
              <a:t>toisen</a:t>
            </a:r>
            <a:r>
              <a:rPr lang="sv-FI" baseline="0" dirty="0" smtClean="0"/>
              <a:t> </a:t>
            </a:r>
            <a:r>
              <a:rPr lang="sv-FI" baseline="0" dirty="0" err="1" smtClean="0"/>
              <a:t>leikkauksen</a:t>
            </a:r>
            <a:r>
              <a:rPr lang="sv-FI" baseline="0" dirty="0" smtClean="0"/>
              <a:t> </a:t>
            </a:r>
            <a:r>
              <a:rPr lang="sv-FI" baseline="0" dirty="0" err="1" smtClean="0"/>
              <a:t>jälkeen</a:t>
            </a:r>
            <a:r>
              <a:rPr lang="sv-FI" baseline="0" dirty="0" smtClean="0"/>
              <a:t> </a:t>
            </a:r>
            <a:r>
              <a:rPr lang="sv-FI" baseline="0" dirty="0" err="1" smtClean="0"/>
              <a:t>saavuttaminen</a:t>
            </a:r>
            <a:r>
              <a:rPr lang="sv-FI" baseline="0" dirty="0" smtClean="0"/>
              <a:t> on </a:t>
            </a:r>
            <a:r>
              <a:rPr lang="sv-FI" baseline="0" dirty="0" err="1" smtClean="0"/>
              <a:t>varmaa</a:t>
            </a:r>
            <a:r>
              <a:rPr lang="sv-FI" baseline="0" dirty="0" smtClean="0"/>
              <a:t>. </a:t>
            </a:r>
            <a:r>
              <a:rPr lang="sv-FI" baseline="0" dirty="0" err="1" smtClean="0"/>
              <a:t>Kokoontumista</a:t>
            </a:r>
            <a:r>
              <a:rPr lang="sv-FI" baseline="0" dirty="0" smtClean="0"/>
              <a:t> </a:t>
            </a:r>
            <a:r>
              <a:rPr lang="sv-FI" baseline="0" dirty="0" err="1" smtClean="0"/>
              <a:t>ei</a:t>
            </a:r>
            <a:r>
              <a:rPr lang="sv-FI" baseline="0" dirty="0" smtClean="0"/>
              <a:t> </a:t>
            </a:r>
            <a:r>
              <a:rPr lang="sv-FI" baseline="0" dirty="0" err="1" smtClean="0"/>
              <a:t>tulisi</a:t>
            </a:r>
            <a:r>
              <a:rPr lang="sv-FI" baseline="0" dirty="0" smtClean="0"/>
              <a:t> </a:t>
            </a:r>
            <a:r>
              <a:rPr lang="sv-FI" baseline="0" dirty="0" err="1" smtClean="0"/>
              <a:t>ajaa</a:t>
            </a:r>
            <a:r>
              <a:rPr lang="sv-FI" baseline="0" dirty="0" smtClean="0"/>
              <a:t> 45 </a:t>
            </a:r>
            <a:r>
              <a:rPr lang="sv-FI" baseline="0" dirty="0" err="1" smtClean="0"/>
              <a:t>astetta</a:t>
            </a:r>
            <a:r>
              <a:rPr lang="sv-FI" baseline="0" dirty="0" smtClean="0"/>
              <a:t> </a:t>
            </a:r>
            <a:r>
              <a:rPr lang="sv-FI" baseline="0" dirty="0" err="1" smtClean="0"/>
              <a:t>jyrkemmällä</a:t>
            </a:r>
            <a:r>
              <a:rPr lang="sv-FI" baseline="0" dirty="0" smtClean="0"/>
              <a:t> </a:t>
            </a:r>
            <a:r>
              <a:rPr lang="sv-FI" baseline="0" dirty="0" err="1" smtClean="0"/>
              <a:t>saapumiskulmalla</a:t>
            </a:r>
            <a:r>
              <a:rPr lang="sv-FI" baseline="0" dirty="0" smtClean="0"/>
              <a:t>. </a:t>
            </a:r>
            <a:r>
              <a:rPr lang="sv-FI" baseline="0" dirty="0" err="1" smtClean="0"/>
              <a:t>Siipikone</a:t>
            </a:r>
            <a:r>
              <a:rPr lang="sv-FI" baseline="0" dirty="0" smtClean="0"/>
              <a:t> </a:t>
            </a:r>
            <a:r>
              <a:rPr lang="sv-FI" baseline="0" dirty="0" err="1" smtClean="0"/>
              <a:t>pitää</a:t>
            </a:r>
            <a:r>
              <a:rPr lang="sv-FI" baseline="0" dirty="0" smtClean="0"/>
              <a:t> </a:t>
            </a:r>
            <a:r>
              <a:rPr lang="sv-FI" baseline="0" dirty="0" err="1" smtClean="0"/>
              <a:t>kerrostuksen</a:t>
            </a:r>
            <a:r>
              <a:rPr lang="sv-FI" baseline="0" dirty="0" smtClean="0"/>
              <a:t> </a:t>
            </a:r>
            <a:r>
              <a:rPr lang="sv-FI" baseline="0" dirty="0" err="1" smtClean="0"/>
              <a:t>alapuolella</a:t>
            </a:r>
            <a:r>
              <a:rPr lang="sv-FI" baseline="0" dirty="0" smtClean="0"/>
              <a:t> n 500ft </a:t>
            </a:r>
            <a:r>
              <a:rPr lang="sv-FI" baseline="0" dirty="0" err="1" smtClean="0"/>
              <a:t>hakeutumisen</a:t>
            </a:r>
            <a:r>
              <a:rPr lang="sv-FI" baseline="0" dirty="0" smtClean="0"/>
              <a:t> </a:t>
            </a:r>
            <a:r>
              <a:rPr lang="sv-FI" baseline="0" dirty="0" err="1" smtClean="0"/>
              <a:t>aikana</a:t>
            </a:r>
            <a:r>
              <a:rPr lang="sv-FI" baseline="0" dirty="0" smtClean="0"/>
              <a:t> </a:t>
            </a:r>
            <a:r>
              <a:rPr lang="sv-FI" baseline="0" dirty="0" err="1" smtClean="0"/>
              <a:t>kunnes</a:t>
            </a:r>
            <a:r>
              <a:rPr lang="sv-FI" baseline="0" dirty="0" smtClean="0"/>
              <a:t> </a:t>
            </a:r>
            <a:r>
              <a:rPr lang="sv-FI" baseline="0" dirty="0" err="1" smtClean="0"/>
              <a:t>selvästi</a:t>
            </a:r>
            <a:r>
              <a:rPr lang="sv-FI" baseline="0" dirty="0" smtClean="0"/>
              <a:t> </a:t>
            </a:r>
            <a:r>
              <a:rPr lang="sv-FI" baseline="0" dirty="0" err="1" smtClean="0"/>
              <a:t>pystyy</a:t>
            </a:r>
            <a:r>
              <a:rPr lang="sv-FI" baseline="0" dirty="0" smtClean="0"/>
              <a:t> </a:t>
            </a:r>
            <a:r>
              <a:rPr lang="sv-FI" baseline="0" dirty="0" err="1" smtClean="0"/>
              <a:t>johtokoneen</a:t>
            </a:r>
            <a:r>
              <a:rPr lang="sv-FI" baseline="0" dirty="0" smtClean="0"/>
              <a:t> </a:t>
            </a:r>
            <a:r>
              <a:rPr lang="sv-FI" baseline="0" dirty="0" err="1" smtClean="0"/>
              <a:t>ulkoisten</a:t>
            </a:r>
            <a:r>
              <a:rPr lang="sv-FI" baseline="0" dirty="0" smtClean="0"/>
              <a:t> </a:t>
            </a:r>
            <a:r>
              <a:rPr lang="sv-FI" baseline="0" dirty="0" err="1" smtClean="0"/>
              <a:t>merkkien</a:t>
            </a:r>
            <a:r>
              <a:rPr lang="sv-FI" baseline="0" dirty="0" smtClean="0"/>
              <a:t> </a:t>
            </a:r>
            <a:r>
              <a:rPr lang="sv-FI" baseline="0" dirty="0" err="1" smtClean="0"/>
              <a:t>perusteella</a:t>
            </a:r>
            <a:r>
              <a:rPr lang="sv-FI" baseline="0" dirty="0" smtClean="0"/>
              <a:t> </a:t>
            </a:r>
            <a:r>
              <a:rPr lang="sv-FI" baseline="0" dirty="0" err="1" smtClean="0"/>
              <a:t>säilyttämään</a:t>
            </a:r>
            <a:r>
              <a:rPr lang="sv-FI" baseline="0" dirty="0" smtClean="0"/>
              <a:t> </a:t>
            </a:r>
            <a:r>
              <a:rPr lang="sv-FI" baseline="0" dirty="0" err="1" smtClean="0"/>
              <a:t>asemansa</a:t>
            </a:r>
            <a:r>
              <a:rPr lang="sv-FI" baseline="0" dirty="0" smtClean="0"/>
              <a:t>. Jos </a:t>
            </a:r>
            <a:r>
              <a:rPr lang="sv-FI" baseline="0" dirty="0" err="1" smtClean="0"/>
              <a:t>em</a:t>
            </a:r>
            <a:r>
              <a:rPr lang="sv-FI" baseline="0" dirty="0" smtClean="0"/>
              <a:t> </a:t>
            </a:r>
            <a:r>
              <a:rPr lang="sv-FI" baseline="0" dirty="0" err="1" smtClean="0"/>
              <a:t>korkeusero</a:t>
            </a:r>
            <a:r>
              <a:rPr lang="sv-FI" baseline="0" dirty="0" smtClean="0"/>
              <a:t> </a:t>
            </a:r>
            <a:r>
              <a:rPr lang="sv-FI" baseline="0" dirty="0" err="1" smtClean="0"/>
              <a:t>tuntuu</a:t>
            </a:r>
            <a:r>
              <a:rPr lang="sv-FI" baseline="0" dirty="0" smtClean="0"/>
              <a:t> </a:t>
            </a:r>
            <a:r>
              <a:rPr lang="sv-FI" baseline="0" dirty="0" err="1" smtClean="0"/>
              <a:t>vaikealta</a:t>
            </a:r>
            <a:r>
              <a:rPr lang="sv-FI" baseline="0" dirty="0" smtClean="0"/>
              <a:t>, </a:t>
            </a:r>
            <a:r>
              <a:rPr lang="sv-FI" baseline="0" dirty="0" err="1" smtClean="0"/>
              <a:t>voi</a:t>
            </a:r>
            <a:r>
              <a:rPr lang="sv-FI" baseline="0" dirty="0" smtClean="0"/>
              <a:t> </a:t>
            </a:r>
            <a:r>
              <a:rPr lang="sv-FI" baseline="0" dirty="0" err="1" smtClean="0"/>
              <a:t>samansuuntaisilla</a:t>
            </a:r>
            <a:r>
              <a:rPr lang="sv-FI" baseline="0" dirty="0" smtClean="0"/>
              <a:t> </a:t>
            </a:r>
            <a:r>
              <a:rPr lang="sv-FI" baseline="0" dirty="0" err="1" smtClean="0"/>
              <a:t>lentoradoilla</a:t>
            </a:r>
            <a:r>
              <a:rPr lang="sv-FI" baseline="0" dirty="0" smtClean="0"/>
              <a:t> </a:t>
            </a:r>
            <a:r>
              <a:rPr lang="sv-FI" baseline="0" dirty="0" err="1" smtClean="0"/>
              <a:t>rauhallisesti</a:t>
            </a:r>
            <a:r>
              <a:rPr lang="sv-FI" baseline="0" dirty="0" smtClean="0"/>
              <a:t> </a:t>
            </a:r>
            <a:r>
              <a:rPr lang="sv-FI" baseline="0" dirty="0" err="1" smtClean="0"/>
              <a:t>pienentää</a:t>
            </a:r>
            <a:r>
              <a:rPr lang="sv-FI" baseline="0" dirty="0" smtClean="0"/>
              <a:t> </a:t>
            </a:r>
            <a:r>
              <a:rPr lang="sv-FI" baseline="0" dirty="0" err="1" smtClean="0"/>
              <a:t>porrastusta</a:t>
            </a:r>
            <a:r>
              <a:rPr lang="sv-FI" baseline="0" dirty="0" smtClean="0"/>
              <a:t>.</a:t>
            </a:r>
            <a:endParaRPr lang="fi-FI" dirty="0"/>
          </a:p>
        </p:txBody>
      </p:sp>
      <p:sp>
        <p:nvSpPr>
          <p:cNvPr id="4" name="Dian numeron paikkamerkki 3"/>
          <p:cNvSpPr>
            <a:spLocks noGrp="1"/>
          </p:cNvSpPr>
          <p:nvPr>
            <p:ph type="sldNum" sz="quarter" idx="10"/>
          </p:nvPr>
        </p:nvSpPr>
        <p:spPr/>
        <p:txBody>
          <a:bodyPr/>
          <a:lstStyle/>
          <a:p>
            <a:fld id="{20A0BDED-B333-4368-817A-02EF78EBCB1B}" type="slidenum">
              <a:rPr lang="sv-FI" smtClean="0"/>
              <a:t>9</a:t>
            </a:fld>
            <a:endParaRPr lang="sv-FI"/>
          </a:p>
        </p:txBody>
      </p:sp>
    </p:spTree>
    <p:extLst>
      <p:ext uri="{BB962C8B-B14F-4D97-AF65-F5344CB8AC3E}">
        <p14:creationId xmlns:p14="http://schemas.microsoft.com/office/powerpoint/2010/main" val="639860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10"/>
          </p:nvPr>
        </p:nvSpPr>
        <p:spPr/>
        <p:txBody>
          <a:bodyPr/>
          <a:lstStyle/>
          <a:p>
            <a:fld id="{20A0BDED-B333-4368-817A-02EF78EBCB1B}" type="slidenum">
              <a:rPr lang="sv-FI" smtClean="0"/>
              <a:t>11</a:t>
            </a:fld>
            <a:endParaRPr lang="sv-FI"/>
          </a:p>
        </p:txBody>
      </p:sp>
    </p:spTree>
    <p:extLst>
      <p:ext uri="{BB962C8B-B14F-4D97-AF65-F5344CB8AC3E}">
        <p14:creationId xmlns:p14="http://schemas.microsoft.com/office/powerpoint/2010/main" val="915201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10"/>
          </p:nvPr>
        </p:nvSpPr>
        <p:spPr/>
        <p:txBody>
          <a:bodyPr/>
          <a:lstStyle/>
          <a:p>
            <a:fld id="{20A0BDED-B333-4368-817A-02EF78EBCB1B}" type="slidenum">
              <a:rPr lang="sv-FI" smtClean="0"/>
              <a:t>14</a:t>
            </a:fld>
            <a:endParaRPr lang="sv-FI"/>
          </a:p>
        </p:txBody>
      </p:sp>
    </p:spTree>
    <p:extLst>
      <p:ext uri="{BB962C8B-B14F-4D97-AF65-F5344CB8AC3E}">
        <p14:creationId xmlns:p14="http://schemas.microsoft.com/office/powerpoint/2010/main" val="3565432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10"/>
          </p:nvPr>
        </p:nvSpPr>
        <p:spPr/>
        <p:txBody>
          <a:bodyPr/>
          <a:lstStyle/>
          <a:p>
            <a:fld id="{20A0BDED-B333-4368-817A-02EF78EBCB1B}" type="slidenum">
              <a:rPr lang="sv-FI" smtClean="0"/>
              <a:t>16</a:t>
            </a:fld>
            <a:endParaRPr lang="sv-FI"/>
          </a:p>
        </p:txBody>
      </p:sp>
    </p:spTree>
    <p:extLst>
      <p:ext uri="{BB962C8B-B14F-4D97-AF65-F5344CB8AC3E}">
        <p14:creationId xmlns:p14="http://schemas.microsoft.com/office/powerpoint/2010/main" val="1116344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Väistö</a:t>
            </a:r>
            <a:r>
              <a:rPr lang="fi-FI" baseline="0" dirty="0" smtClean="0"/>
              <a:t> tällaisella kerrostuksella tulee tehdä loivasti ylöspäin. Tällöin etuna on se, että samalla nopeus pienenee saman tien, jolloin törmäyksen riski on pienempi. Johtokonetta on myös helppo seurata sen sijaan että sukeltaa alle. Jos siipikone liikkuu myös suoraan kohti, on syytä kaartaa loivasti poispäin samalla.</a:t>
            </a:r>
            <a:endParaRPr lang="fi-FI" dirty="0"/>
          </a:p>
        </p:txBody>
      </p:sp>
      <p:sp>
        <p:nvSpPr>
          <p:cNvPr id="4" name="Dian numeron paikkamerkki 3"/>
          <p:cNvSpPr>
            <a:spLocks noGrp="1"/>
          </p:cNvSpPr>
          <p:nvPr>
            <p:ph type="sldNum" sz="quarter" idx="10"/>
          </p:nvPr>
        </p:nvSpPr>
        <p:spPr/>
        <p:txBody>
          <a:bodyPr/>
          <a:lstStyle/>
          <a:p>
            <a:fld id="{20A0BDED-B333-4368-817A-02EF78EBCB1B}" type="slidenum">
              <a:rPr lang="sv-FI" smtClean="0"/>
              <a:t>19</a:t>
            </a:fld>
            <a:endParaRPr lang="sv-FI"/>
          </a:p>
        </p:txBody>
      </p:sp>
    </p:spTree>
    <p:extLst>
      <p:ext uri="{BB962C8B-B14F-4D97-AF65-F5344CB8AC3E}">
        <p14:creationId xmlns:p14="http://schemas.microsoft.com/office/powerpoint/2010/main" val="103947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sv-FI" dirty="0" err="1" smtClean="0"/>
              <a:t>Johtokoneen</a:t>
            </a:r>
            <a:r>
              <a:rPr lang="sv-FI" dirty="0" smtClean="0"/>
              <a:t> </a:t>
            </a:r>
            <a:r>
              <a:rPr lang="sv-FI" dirty="0" err="1" smtClean="0"/>
              <a:t>ei</a:t>
            </a:r>
            <a:r>
              <a:rPr lang="sv-FI" dirty="0" smtClean="0"/>
              <a:t> tarvitse </a:t>
            </a:r>
            <a:r>
              <a:rPr lang="sv-FI" dirty="0" err="1" smtClean="0"/>
              <a:t>käskyttää</a:t>
            </a:r>
            <a:r>
              <a:rPr lang="sv-FI" baseline="0" dirty="0" smtClean="0"/>
              <a:t> jos </a:t>
            </a:r>
            <a:r>
              <a:rPr lang="sv-FI" baseline="0" dirty="0" err="1" smtClean="0"/>
              <a:t>siipikone</a:t>
            </a:r>
            <a:r>
              <a:rPr lang="sv-FI" baseline="0" dirty="0" smtClean="0"/>
              <a:t> on </a:t>
            </a:r>
            <a:r>
              <a:rPr lang="sv-FI" baseline="0" dirty="0" err="1" smtClean="0"/>
              <a:t>oikeassa</a:t>
            </a:r>
            <a:r>
              <a:rPr lang="sv-FI" baseline="0" dirty="0" smtClean="0"/>
              <a:t> </a:t>
            </a:r>
            <a:r>
              <a:rPr lang="sv-FI" baseline="0" dirty="0" err="1" smtClean="0"/>
              <a:t>paikassa</a:t>
            </a:r>
            <a:r>
              <a:rPr lang="sv-FI" baseline="0" dirty="0" smtClean="0"/>
              <a:t>, </a:t>
            </a:r>
            <a:r>
              <a:rPr lang="sv-FI" baseline="0" dirty="0" err="1" smtClean="0"/>
              <a:t>oikealla</a:t>
            </a:r>
            <a:r>
              <a:rPr lang="sv-FI" baseline="0" dirty="0" smtClean="0"/>
              <a:t> </a:t>
            </a:r>
            <a:r>
              <a:rPr lang="sv-FI" baseline="0" dirty="0" err="1" smtClean="0"/>
              <a:t>korkeusporrastuksella</a:t>
            </a:r>
            <a:r>
              <a:rPr lang="sv-FI" baseline="0" dirty="0" smtClean="0"/>
              <a:t> ?</a:t>
            </a:r>
            <a:endParaRPr lang="sv-FI" dirty="0"/>
          </a:p>
        </p:txBody>
      </p:sp>
      <p:sp>
        <p:nvSpPr>
          <p:cNvPr id="4" name="Dian numeron paikkamerkki 3"/>
          <p:cNvSpPr>
            <a:spLocks noGrp="1"/>
          </p:cNvSpPr>
          <p:nvPr>
            <p:ph type="sldNum" sz="quarter" idx="10"/>
          </p:nvPr>
        </p:nvSpPr>
        <p:spPr/>
        <p:txBody>
          <a:bodyPr/>
          <a:lstStyle/>
          <a:p>
            <a:fld id="{20A0BDED-B333-4368-817A-02EF78EBCB1B}" type="slidenum">
              <a:rPr lang="sv-FI" smtClean="0"/>
              <a:t>23</a:t>
            </a:fld>
            <a:endParaRPr lang="sv-FI"/>
          </a:p>
        </p:txBody>
      </p:sp>
    </p:spTree>
    <p:extLst>
      <p:ext uri="{BB962C8B-B14F-4D97-AF65-F5344CB8AC3E}">
        <p14:creationId xmlns:p14="http://schemas.microsoft.com/office/powerpoint/2010/main" val="3754777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sv-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sv-FI"/>
          </a:p>
        </p:txBody>
      </p:sp>
      <p:sp>
        <p:nvSpPr>
          <p:cNvPr id="4" name="Päivämäärän paikkamerkki 3"/>
          <p:cNvSpPr>
            <a:spLocks noGrp="1"/>
          </p:cNvSpPr>
          <p:nvPr>
            <p:ph type="dt" sz="half" idx="10"/>
          </p:nvPr>
        </p:nvSpPr>
        <p:spPr/>
        <p:txBody>
          <a:bodyPr/>
          <a:lstStyle/>
          <a:p>
            <a:fld id="{FE0716C8-C1F3-4867-9691-C0DA5745F04F}" type="datetimeFigureOut">
              <a:rPr lang="sv-FI" smtClean="0"/>
              <a:t>14-01-2019</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2795684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sv-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4" name="Päivämäärän paikkamerkki 3"/>
          <p:cNvSpPr>
            <a:spLocks noGrp="1"/>
          </p:cNvSpPr>
          <p:nvPr>
            <p:ph type="dt" sz="half" idx="10"/>
          </p:nvPr>
        </p:nvSpPr>
        <p:spPr/>
        <p:txBody>
          <a:bodyPr/>
          <a:lstStyle/>
          <a:p>
            <a:fld id="{FE0716C8-C1F3-4867-9691-C0DA5745F04F}" type="datetimeFigureOut">
              <a:rPr lang="sv-FI" smtClean="0"/>
              <a:t>14-01-2019</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3055554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sv-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4" name="Päivämäärän paikkamerkki 3"/>
          <p:cNvSpPr>
            <a:spLocks noGrp="1"/>
          </p:cNvSpPr>
          <p:nvPr>
            <p:ph type="dt" sz="half" idx="10"/>
          </p:nvPr>
        </p:nvSpPr>
        <p:spPr/>
        <p:txBody>
          <a:bodyPr/>
          <a:lstStyle/>
          <a:p>
            <a:fld id="{FE0716C8-C1F3-4867-9691-C0DA5745F04F}" type="datetimeFigureOut">
              <a:rPr lang="sv-FI" smtClean="0"/>
              <a:t>14-01-2019</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2429542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sv-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4" name="Päivämäärän paikkamerkki 3"/>
          <p:cNvSpPr>
            <a:spLocks noGrp="1"/>
          </p:cNvSpPr>
          <p:nvPr>
            <p:ph type="dt" sz="half" idx="10"/>
          </p:nvPr>
        </p:nvSpPr>
        <p:spPr/>
        <p:txBody>
          <a:bodyPr/>
          <a:lstStyle/>
          <a:p>
            <a:fld id="{FE0716C8-C1F3-4867-9691-C0DA5745F04F}" type="datetimeFigureOut">
              <a:rPr lang="sv-FI" smtClean="0"/>
              <a:t>14-01-2019</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2571220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sv-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FE0716C8-C1F3-4867-9691-C0DA5745F04F}" type="datetimeFigureOut">
              <a:rPr lang="sv-FI" smtClean="0"/>
              <a:t>14-01-2019</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33156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sv-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5" name="Päivämäärän paikkamerkki 4"/>
          <p:cNvSpPr>
            <a:spLocks noGrp="1"/>
          </p:cNvSpPr>
          <p:nvPr>
            <p:ph type="dt" sz="half" idx="10"/>
          </p:nvPr>
        </p:nvSpPr>
        <p:spPr/>
        <p:txBody>
          <a:bodyPr/>
          <a:lstStyle/>
          <a:p>
            <a:fld id="{FE0716C8-C1F3-4867-9691-C0DA5745F04F}" type="datetimeFigureOut">
              <a:rPr lang="sv-FI" smtClean="0"/>
              <a:t>14-01-2019</a:t>
            </a:fld>
            <a:endParaRPr lang="sv-FI"/>
          </a:p>
        </p:txBody>
      </p:sp>
      <p:sp>
        <p:nvSpPr>
          <p:cNvPr id="6" name="Alatunnisteen paikkamerkki 5"/>
          <p:cNvSpPr>
            <a:spLocks noGrp="1"/>
          </p:cNvSpPr>
          <p:nvPr>
            <p:ph type="ftr" sz="quarter" idx="11"/>
          </p:nvPr>
        </p:nvSpPr>
        <p:spPr/>
        <p:txBody>
          <a:bodyPr/>
          <a:lstStyle/>
          <a:p>
            <a:endParaRPr lang="sv-FI"/>
          </a:p>
        </p:txBody>
      </p:sp>
      <p:sp>
        <p:nvSpPr>
          <p:cNvPr id="7" name="Dian numeron paikkamerkki 6"/>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3301112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sv-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7" name="Päivämäärän paikkamerkki 6"/>
          <p:cNvSpPr>
            <a:spLocks noGrp="1"/>
          </p:cNvSpPr>
          <p:nvPr>
            <p:ph type="dt" sz="half" idx="10"/>
          </p:nvPr>
        </p:nvSpPr>
        <p:spPr/>
        <p:txBody>
          <a:bodyPr/>
          <a:lstStyle/>
          <a:p>
            <a:fld id="{FE0716C8-C1F3-4867-9691-C0DA5745F04F}" type="datetimeFigureOut">
              <a:rPr lang="sv-FI" smtClean="0"/>
              <a:t>14-01-2019</a:t>
            </a:fld>
            <a:endParaRPr lang="sv-FI"/>
          </a:p>
        </p:txBody>
      </p:sp>
      <p:sp>
        <p:nvSpPr>
          <p:cNvPr id="8" name="Alatunnisteen paikkamerkki 7"/>
          <p:cNvSpPr>
            <a:spLocks noGrp="1"/>
          </p:cNvSpPr>
          <p:nvPr>
            <p:ph type="ftr" sz="quarter" idx="11"/>
          </p:nvPr>
        </p:nvSpPr>
        <p:spPr/>
        <p:txBody>
          <a:bodyPr/>
          <a:lstStyle/>
          <a:p>
            <a:endParaRPr lang="sv-FI"/>
          </a:p>
        </p:txBody>
      </p:sp>
      <p:sp>
        <p:nvSpPr>
          <p:cNvPr id="9" name="Dian numeron paikkamerkki 8"/>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3499068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sv-FI"/>
          </a:p>
        </p:txBody>
      </p:sp>
      <p:sp>
        <p:nvSpPr>
          <p:cNvPr id="3" name="Päivämäärän paikkamerkki 2"/>
          <p:cNvSpPr>
            <a:spLocks noGrp="1"/>
          </p:cNvSpPr>
          <p:nvPr>
            <p:ph type="dt" sz="half" idx="10"/>
          </p:nvPr>
        </p:nvSpPr>
        <p:spPr/>
        <p:txBody>
          <a:bodyPr/>
          <a:lstStyle/>
          <a:p>
            <a:fld id="{FE0716C8-C1F3-4867-9691-C0DA5745F04F}" type="datetimeFigureOut">
              <a:rPr lang="sv-FI" smtClean="0"/>
              <a:t>14-01-2019</a:t>
            </a:fld>
            <a:endParaRPr lang="sv-FI"/>
          </a:p>
        </p:txBody>
      </p:sp>
      <p:sp>
        <p:nvSpPr>
          <p:cNvPr id="4" name="Alatunnisteen paikkamerkki 3"/>
          <p:cNvSpPr>
            <a:spLocks noGrp="1"/>
          </p:cNvSpPr>
          <p:nvPr>
            <p:ph type="ftr" sz="quarter" idx="11"/>
          </p:nvPr>
        </p:nvSpPr>
        <p:spPr/>
        <p:txBody>
          <a:bodyPr/>
          <a:lstStyle/>
          <a:p>
            <a:endParaRPr lang="sv-FI"/>
          </a:p>
        </p:txBody>
      </p:sp>
      <p:sp>
        <p:nvSpPr>
          <p:cNvPr id="5" name="Dian numeron paikkamerkki 4"/>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528413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E0716C8-C1F3-4867-9691-C0DA5745F04F}" type="datetimeFigureOut">
              <a:rPr lang="sv-FI" smtClean="0"/>
              <a:t>14-01-2019</a:t>
            </a:fld>
            <a:endParaRPr lang="sv-FI"/>
          </a:p>
        </p:txBody>
      </p:sp>
      <p:sp>
        <p:nvSpPr>
          <p:cNvPr id="3" name="Alatunnisteen paikkamerkki 2"/>
          <p:cNvSpPr>
            <a:spLocks noGrp="1"/>
          </p:cNvSpPr>
          <p:nvPr>
            <p:ph type="ftr" sz="quarter" idx="11"/>
          </p:nvPr>
        </p:nvSpPr>
        <p:spPr/>
        <p:txBody>
          <a:bodyPr/>
          <a:lstStyle/>
          <a:p>
            <a:endParaRPr lang="sv-FI"/>
          </a:p>
        </p:txBody>
      </p:sp>
      <p:sp>
        <p:nvSpPr>
          <p:cNvPr id="4" name="Dian numeron paikkamerkki 3"/>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677371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sv-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FE0716C8-C1F3-4867-9691-C0DA5745F04F}" type="datetimeFigureOut">
              <a:rPr lang="sv-FI" smtClean="0"/>
              <a:t>14-01-2019</a:t>
            </a:fld>
            <a:endParaRPr lang="sv-FI"/>
          </a:p>
        </p:txBody>
      </p:sp>
      <p:sp>
        <p:nvSpPr>
          <p:cNvPr id="6" name="Alatunnisteen paikkamerkki 5"/>
          <p:cNvSpPr>
            <a:spLocks noGrp="1"/>
          </p:cNvSpPr>
          <p:nvPr>
            <p:ph type="ftr" sz="quarter" idx="11"/>
          </p:nvPr>
        </p:nvSpPr>
        <p:spPr/>
        <p:txBody>
          <a:bodyPr/>
          <a:lstStyle/>
          <a:p>
            <a:endParaRPr lang="sv-FI"/>
          </a:p>
        </p:txBody>
      </p:sp>
      <p:sp>
        <p:nvSpPr>
          <p:cNvPr id="7" name="Dian numeron paikkamerkki 6"/>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327911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sv-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FE0716C8-C1F3-4867-9691-C0DA5745F04F}" type="datetimeFigureOut">
              <a:rPr lang="sv-FI" smtClean="0"/>
              <a:t>14-01-2019</a:t>
            </a:fld>
            <a:endParaRPr lang="sv-FI"/>
          </a:p>
        </p:txBody>
      </p:sp>
      <p:sp>
        <p:nvSpPr>
          <p:cNvPr id="6" name="Alatunnisteen paikkamerkki 5"/>
          <p:cNvSpPr>
            <a:spLocks noGrp="1"/>
          </p:cNvSpPr>
          <p:nvPr>
            <p:ph type="ftr" sz="quarter" idx="11"/>
          </p:nvPr>
        </p:nvSpPr>
        <p:spPr/>
        <p:txBody>
          <a:bodyPr/>
          <a:lstStyle/>
          <a:p>
            <a:endParaRPr lang="sv-FI"/>
          </a:p>
        </p:txBody>
      </p:sp>
      <p:sp>
        <p:nvSpPr>
          <p:cNvPr id="7" name="Dian numeron paikkamerkki 6"/>
          <p:cNvSpPr>
            <a:spLocks noGrp="1"/>
          </p:cNvSpPr>
          <p:nvPr>
            <p:ph type="sldNum" sz="quarter" idx="12"/>
          </p:nvPr>
        </p:nvSpPr>
        <p:spPr/>
        <p:txBody>
          <a:bodyPr/>
          <a:lstStyle/>
          <a:p>
            <a:fld id="{F7778BE4-04BC-44A3-B088-C9877888CFEB}" type="slidenum">
              <a:rPr lang="sv-FI" smtClean="0"/>
              <a:t>‹#›</a:t>
            </a:fld>
            <a:endParaRPr lang="sv-FI"/>
          </a:p>
        </p:txBody>
      </p:sp>
    </p:spTree>
    <p:extLst>
      <p:ext uri="{BB962C8B-B14F-4D97-AF65-F5344CB8AC3E}">
        <p14:creationId xmlns:p14="http://schemas.microsoft.com/office/powerpoint/2010/main" val="491445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sv-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716C8-C1F3-4867-9691-C0DA5745F04F}" type="datetimeFigureOut">
              <a:rPr lang="sv-FI" smtClean="0"/>
              <a:t>14-01-2019</a:t>
            </a:fld>
            <a:endParaRPr lang="sv-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778BE4-04BC-44A3-B088-C9877888CFEB}" type="slidenum">
              <a:rPr lang="sv-FI" smtClean="0"/>
              <a:t>‹#›</a:t>
            </a:fld>
            <a:endParaRPr lang="sv-FI"/>
          </a:p>
        </p:txBody>
      </p:sp>
    </p:spTree>
    <p:extLst>
      <p:ext uri="{BB962C8B-B14F-4D97-AF65-F5344CB8AC3E}">
        <p14:creationId xmlns:p14="http://schemas.microsoft.com/office/powerpoint/2010/main" val="477430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mobilit.belgium.be/sites/default/files/DGLV/asil_2016_01_formation_flights_in_general_aviation.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2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sv-FI" dirty="0" err="1" smtClean="0"/>
              <a:t>Puljalennon</a:t>
            </a:r>
            <a:r>
              <a:rPr lang="sv-FI" dirty="0" smtClean="0"/>
              <a:t> </a:t>
            </a:r>
            <a:r>
              <a:rPr lang="sv-FI" dirty="0" err="1" smtClean="0"/>
              <a:t>prinsiippejä</a:t>
            </a:r>
            <a:endParaRPr lang="sv-FI" dirty="0"/>
          </a:p>
        </p:txBody>
      </p:sp>
      <p:sp>
        <p:nvSpPr>
          <p:cNvPr id="3" name="Alaotsikko 2"/>
          <p:cNvSpPr>
            <a:spLocks noGrp="1"/>
          </p:cNvSpPr>
          <p:nvPr>
            <p:ph type="subTitle" idx="1"/>
          </p:nvPr>
        </p:nvSpPr>
        <p:spPr/>
        <p:txBody>
          <a:bodyPr/>
          <a:lstStyle/>
          <a:p>
            <a:r>
              <a:rPr lang="sv-FI" dirty="0" err="1" smtClean="0"/>
              <a:t>Tarkastettu</a:t>
            </a:r>
            <a:r>
              <a:rPr lang="sv-FI" dirty="0" smtClean="0"/>
              <a:t> </a:t>
            </a:r>
            <a:r>
              <a:rPr lang="sv-FI" dirty="0" err="1" smtClean="0"/>
              <a:t>versio</a:t>
            </a:r>
            <a:r>
              <a:rPr lang="sv-FI" dirty="0" smtClean="0"/>
              <a:t> </a:t>
            </a:r>
            <a:r>
              <a:rPr lang="sv-FI" dirty="0" smtClean="0"/>
              <a:t>14.1.2019</a:t>
            </a:r>
            <a:endParaRPr lang="sv-FI" dirty="0"/>
          </a:p>
        </p:txBody>
      </p:sp>
    </p:spTree>
    <p:extLst>
      <p:ext uri="{BB962C8B-B14F-4D97-AF65-F5344CB8AC3E}">
        <p14:creationId xmlns:p14="http://schemas.microsoft.com/office/powerpoint/2010/main" val="3054412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Kokoontuminen tiiviiseen</a:t>
            </a:r>
            <a:endParaRPr lang="fi-FI" dirty="0"/>
          </a:p>
        </p:txBody>
      </p:sp>
      <p:sp>
        <p:nvSpPr>
          <p:cNvPr id="3" name="Sisällön paikkamerkki 2"/>
          <p:cNvSpPr>
            <a:spLocks noGrp="1"/>
          </p:cNvSpPr>
          <p:nvPr>
            <p:ph idx="1"/>
          </p:nvPr>
        </p:nvSpPr>
        <p:spPr/>
        <p:txBody>
          <a:bodyPr>
            <a:normAutofit lnSpcReduction="10000"/>
          </a:bodyPr>
          <a:lstStyle/>
          <a:p>
            <a:r>
              <a:rPr lang="sv-FI" dirty="0" err="1"/>
              <a:t>Kun</a:t>
            </a:r>
            <a:r>
              <a:rPr lang="sv-FI" dirty="0"/>
              <a:t> </a:t>
            </a:r>
            <a:r>
              <a:rPr lang="sv-FI" dirty="0" err="1" smtClean="0"/>
              <a:t>johtokone</a:t>
            </a:r>
            <a:r>
              <a:rPr lang="sv-FI" dirty="0" smtClean="0"/>
              <a:t> </a:t>
            </a:r>
            <a:r>
              <a:rPr lang="sv-FI" dirty="0"/>
              <a:t>on </a:t>
            </a:r>
            <a:r>
              <a:rPr lang="sv-FI" dirty="0" err="1"/>
              <a:t>suorassa</a:t>
            </a:r>
            <a:r>
              <a:rPr lang="sv-FI" dirty="0"/>
              <a:t> </a:t>
            </a:r>
            <a:r>
              <a:rPr lang="sv-FI" dirty="0" err="1"/>
              <a:t>nousussa</a:t>
            </a:r>
            <a:r>
              <a:rPr lang="sv-FI" dirty="0"/>
              <a:t> </a:t>
            </a:r>
            <a:r>
              <a:rPr lang="sv-FI" dirty="0" err="1" smtClean="0"/>
              <a:t>voi</a:t>
            </a:r>
            <a:r>
              <a:rPr lang="sv-FI" dirty="0" smtClean="0"/>
              <a:t> </a:t>
            </a:r>
            <a:r>
              <a:rPr lang="sv-FI" dirty="0" err="1"/>
              <a:t>s</a:t>
            </a:r>
            <a:r>
              <a:rPr lang="sv-FI" dirty="0" err="1" smtClean="0"/>
              <a:t>iipikone</a:t>
            </a:r>
            <a:r>
              <a:rPr lang="sv-FI" dirty="0" smtClean="0"/>
              <a:t> </a:t>
            </a:r>
            <a:r>
              <a:rPr lang="sv-FI" dirty="0" err="1"/>
              <a:t>hakeutua</a:t>
            </a:r>
            <a:r>
              <a:rPr lang="sv-FI" dirty="0"/>
              <a:t> </a:t>
            </a:r>
            <a:r>
              <a:rPr lang="sv-FI" dirty="0" err="1"/>
              <a:t>tiiviiseen</a:t>
            </a:r>
            <a:r>
              <a:rPr lang="sv-FI" dirty="0"/>
              <a:t> </a:t>
            </a:r>
            <a:r>
              <a:rPr lang="sv-FI" dirty="0" err="1" smtClean="0"/>
              <a:t>puljaan</a:t>
            </a:r>
            <a:r>
              <a:rPr lang="sv-FI" dirty="0" smtClean="0"/>
              <a:t> </a:t>
            </a:r>
            <a:r>
              <a:rPr lang="sv-FI" dirty="0" err="1"/>
              <a:t>seuraavasti</a:t>
            </a:r>
            <a:r>
              <a:rPr lang="sv-FI" dirty="0"/>
              <a:t>:</a:t>
            </a:r>
          </a:p>
          <a:p>
            <a:r>
              <a:rPr lang="sv-FI" dirty="0" err="1"/>
              <a:t>Pitää</a:t>
            </a:r>
            <a:r>
              <a:rPr lang="sv-FI" dirty="0"/>
              <a:t> </a:t>
            </a:r>
            <a:r>
              <a:rPr lang="sv-FI" dirty="0" err="1"/>
              <a:t>kerrostuksen</a:t>
            </a:r>
            <a:r>
              <a:rPr lang="sv-FI" dirty="0"/>
              <a:t> </a:t>
            </a:r>
            <a:r>
              <a:rPr lang="sv-FI" dirty="0" err="1"/>
              <a:t>alapuolella</a:t>
            </a:r>
            <a:r>
              <a:rPr lang="sv-FI" dirty="0"/>
              <a:t>, </a:t>
            </a:r>
            <a:r>
              <a:rPr lang="sv-FI" dirty="0" err="1"/>
              <a:t>sama</a:t>
            </a:r>
            <a:r>
              <a:rPr lang="sv-FI" dirty="0"/>
              <a:t> </a:t>
            </a:r>
            <a:r>
              <a:rPr lang="sv-FI" dirty="0" err="1"/>
              <a:t>nopeus</a:t>
            </a:r>
            <a:r>
              <a:rPr lang="sv-FI" dirty="0"/>
              <a:t> </a:t>
            </a:r>
            <a:r>
              <a:rPr lang="sv-FI" dirty="0" err="1"/>
              <a:t>mahdollisimman</a:t>
            </a:r>
            <a:r>
              <a:rPr lang="sv-FI" dirty="0"/>
              <a:t> </a:t>
            </a:r>
            <a:r>
              <a:rPr lang="sv-FI" dirty="0" err="1" smtClean="0"/>
              <a:t>tarkasti</a:t>
            </a:r>
            <a:r>
              <a:rPr lang="sv-FI" dirty="0" smtClean="0"/>
              <a:t> </a:t>
            </a:r>
            <a:r>
              <a:rPr lang="sv-FI" dirty="0" err="1" smtClean="0"/>
              <a:t>teholla</a:t>
            </a:r>
            <a:endParaRPr lang="sv-FI" dirty="0"/>
          </a:p>
          <a:p>
            <a:r>
              <a:rPr lang="sv-FI" dirty="0" err="1"/>
              <a:t>Etsii</a:t>
            </a:r>
            <a:r>
              <a:rPr lang="sv-FI" dirty="0"/>
              <a:t> </a:t>
            </a:r>
            <a:r>
              <a:rPr lang="sv-FI" dirty="0" err="1"/>
              <a:t>etumerkin</a:t>
            </a:r>
            <a:r>
              <a:rPr lang="sv-FI" dirty="0"/>
              <a:t> (</a:t>
            </a:r>
            <a:r>
              <a:rPr lang="sv-FI" dirty="0" err="1"/>
              <a:t>nokka</a:t>
            </a:r>
            <a:r>
              <a:rPr lang="sv-FI" dirty="0"/>
              <a:t> – ja </a:t>
            </a:r>
            <a:r>
              <a:rPr lang="sv-FI" dirty="0" err="1"/>
              <a:t>pääteline</a:t>
            </a:r>
            <a:r>
              <a:rPr lang="sv-FI" dirty="0"/>
              <a:t> </a:t>
            </a:r>
            <a:r>
              <a:rPr lang="sv-FI" dirty="0" err="1"/>
              <a:t>linja</a:t>
            </a:r>
            <a:r>
              <a:rPr lang="sv-FI" dirty="0"/>
              <a:t>)</a:t>
            </a:r>
          </a:p>
          <a:p>
            <a:r>
              <a:rPr lang="sv-FI" dirty="0"/>
              <a:t>Sen </a:t>
            </a:r>
            <a:r>
              <a:rPr lang="sv-FI" dirty="0" err="1"/>
              <a:t>jälkeen</a:t>
            </a:r>
            <a:r>
              <a:rPr lang="sv-FI" dirty="0"/>
              <a:t> </a:t>
            </a:r>
            <a:r>
              <a:rPr lang="sv-FI" dirty="0" err="1"/>
              <a:t>tehoa</a:t>
            </a:r>
            <a:r>
              <a:rPr lang="sv-FI" dirty="0"/>
              <a:t> </a:t>
            </a:r>
            <a:r>
              <a:rPr lang="sv-FI" dirty="0" err="1"/>
              <a:t>lisäten</a:t>
            </a:r>
            <a:r>
              <a:rPr lang="sv-FI" dirty="0"/>
              <a:t> </a:t>
            </a:r>
            <a:r>
              <a:rPr lang="sv-FI" dirty="0" err="1"/>
              <a:t>hivuttautuu</a:t>
            </a:r>
            <a:r>
              <a:rPr lang="sv-FI" dirty="0"/>
              <a:t> </a:t>
            </a:r>
            <a:r>
              <a:rPr lang="sv-FI" dirty="0" err="1"/>
              <a:t>ylemmäs</a:t>
            </a:r>
            <a:r>
              <a:rPr lang="sv-FI" dirty="0"/>
              <a:t> </a:t>
            </a:r>
            <a:r>
              <a:rPr lang="sv-FI" dirty="0" err="1" smtClean="0"/>
              <a:t>em</a:t>
            </a:r>
            <a:r>
              <a:rPr lang="sv-FI" dirty="0" smtClean="0"/>
              <a:t> </a:t>
            </a:r>
            <a:r>
              <a:rPr lang="sv-FI" dirty="0" err="1" smtClean="0"/>
              <a:t>linja</a:t>
            </a:r>
            <a:r>
              <a:rPr lang="sv-FI" dirty="0" smtClean="0"/>
              <a:t> </a:t>
            </a:r>
            <a:r>
              <a:rPr lang="sv-FI" dirty="0" err="1"/>
              <a:t>säilyttäen</a:t>
            </a:r>
            <a:r>
              <a:rPr lang="sv-FI" dirty="0"/>
              <a:t> </a:t>
            </a:r>
            <a:r>
              <a:rPr lang="sv-FI" dirty="0" err="1"/>
              <a:t>sopivalle</a:t>
            </a:r>
            <a:r>
              <a:rPr lang="sv-FI" dirty="0"/>
              <a:t> </a:t>
            </a:r>
            <a:r>
              <a:rPr lang="sv-FI" dirty="0" err="1" smtClean="0"/>
              <a:t>sivuttaisetäisyydelle</a:t>
            </a:r>
            <a:endParaRPr lang="fi-FI" dirty="0"/>
          </a:p>
        </p:txBody>
      </p:sp>
    </p:spTree>
    <p:extLst>
      <p:ext uri="{BB962C8B-B14F-4D97-AF65-F5344CB8AC3E}">
        <p14:creationId xmlns:p14="http://schemas.microsoft.com/office/powerpoint/2010/main" val="3788189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sv-FI" dirty="0" smtClean="0"/>
              <a:t>LENTOONLÄHTÖ PARILLA TIIVIISSÄ LENTOMUODOSSA</a:t>
            </a:r>
            <a:endParaRPr lang="sv-FI" dirty="0"/>
          </a:p>
        </p:txBody>
      </p:sp>
      <p:sp>
        <p:nvSpPr>
          <p:cNvPr id="3" name="Sisällön paikkamerkki 2"/>
          <p:cNvSpPr>
            <a:spLocks noGrp="1"/>
          </p:cNvSpPr>
          <p:nvPr>
            <p:ph idx="1"/>
          </p:nvPr>
        </p:nvSpPr>
        <p:spPr/>
        <p:txBody>
          <a:bodyPr>
            <a:normAutofit fontScale="70000" lnSpcReduction="20000"/>
          </a:bodyPr>
          <a:lstStyle/>
          <a:p>
            <a:r>
              <a:rPr lang="fi-FI" dirty="0"/>
              <a:t>Koneet asettuvat tuulesta riippuen kumpikin omalle keltaiselle viivalle.</a:t>
            </a:r>
          </a:p>
          <a:p>
            <a:r>
              <a:rPr lang="fi-FI" dirty="0"/>
              <a:t>Johtokone tuulen alapuolelle. Pituusporrastus on sama kuin tiiviin </a:t>
            </a:r>
            <a:r>
              <a:rPr lang="fi-FI" dirty="0" smtClean="0"/>
              <a:t>lentomuodon </a:t>
            </a:r>
            <a:r>
              <a:rPr lang="sv-FI" dirty="0" err="1" smtClean="0"/>
              <a:t>merkit</a:t>
            </a:r>
            <a:r>
              <a:rPr lang="sv-FI" dirty="0" smtClean="0"/>
              <a:t> </a:t>
            </a:r>
          </a:p>
          <a:p>
            <a:r>
              <a:rPr lang="fi-FI" dirty="0" smtClean="0"/>
              <a:t>Molemmat </a:t>
            </a:r>
            <a:r>
              <a:rPr lang="fi-FI" dirty="0"/>
              <a:t>koneet lisäävät omatoimisesti </a:t>
            </a:r>
            <a:r>
              <a:rPr lang="fi-FI" dirty="0" smtClean="0"/>
              <a:t>jonkin verran tehoja jarruja vasten</a:t>
            </a:r>
            <a:r>
              <a:rPr lang="fi-FI" dirty="0" smtClean="0"/>
              <a:t>.</a:t>
            </a:r>
            <a:endParaRPr lang="fi-FI" dirty="0"/>
          </a:p>
          <a:p>
            <a:r>
              <a:rPr lang="fi-FI" dirty="0" smtClean="0"/>
              <a:t>Kun siipikone on valmis lentoonlähtöön, ohjaaja  ilmoittaa radiolla</a:t>
            </a:r>
            <a:endParaRPr lang="sv-FI" dirty="0" smtClean="0"/>
          </a:p>
          <a:p>
            <a:r>
              <a:rPr lang="fi-FI" dirty="0" smtClean="0"/>
              <a:t>Lentoonlähtöselvityksen </a:t>
            </a:r>
            <a:r>
              <a:rPr lang="fi-FI" dirty="0"/>
              <a:t>saatuaan johtokone ilmoittaa jarrujen </a:t>
            </a:r>
            <a:r>
              <a:rPr lang="fi-FI" dirty="0" smtClean="0"/>
              <a:t>vapautuksen radiolla </a:t>
            </a:r>
            <a:r>
              <a:rPr lang="fi-FI" dirty="0"/>
              <a:t>ja suorittaa lentoonlähdön lisäten </a:t>
            </a:r>
            <a:r>
              <a:rPr lang="fi-FI" dirty="0" smtClean="0"/>
              <a:t>tehot rauhallisesti</a:t>
            </a:r>
            <a:r>
              <a:rPr lang="sv-FI" dirty="0" smtClean="0"/>
              <a:t>.</a:t>
            </a:r>
            <a:endParaRPr lang="sv-FI" dirty="0"/>
          </a:p>
          <a:p>
            <a:r>
              <a:rPr lang="fi-FI" dirty="0"/>
              <a:t>Siipikone säilyttää pituusporrastuksen lähtökiidon aikana </a:t>
            </a:r>
            <a:endParaRPr lang="sv-FI" dirty="0"/>
          </a:p>
          <a:p>
            <a:r>
              <a:rPr lang="fi-FI" dirty="0" smtClean="0"/>
              <a:t>Johtokone </a:t>
            </a:r>
            <a:r>
              <a:rPr lang="fi-FI" dirty="0"/>
              <a:t>ottaa siivekkeen </a:t>
            </a:r>
            <a:r>
              <a:rPr lang="fi-FI" dirty="0" err="1" smtClean="0"/>
              <a:t>vaihettain</a:t>
            </a:r>
            <a:r>
              <a:rPr lang="fi-FI" dirty="0" smtClean="0"/>
              <a:t> sisään, siipikoneen tulee tarkastaa nopeutensa ennen kuin valitsee </a:t>
            </a:r>
            <a:r>
              <a:rPr lang="fi-FI" dirty="0"/>
              <a:t>siivekkeen sisään nähdessään johtokoneen </a:t>
            </a:r>
            <a:r>
              <a:rPr lang="fi-FI" dirty="0" smtClean="0"/>
              <a:t>siivekkeen </a:t>
            </a:r>
            <a:r>
              <a:rPr lang="sv-FI" dirty="0" err="1" smtClean="0"/>
              <a:t>liikkeen</a:t>
            </a:r>
            <a:r>
              <a:rPr lang="sv-FI" dirty="0" smtClean="0"/>
              <a:t>.</a:t>
            </a:r>
            <a:endParaRPr lang="sv-FI" dirty="0"/>
          </a:p>
        </p:txBody>
      </p:sp>
    </p:spTree>
    <p:extLst>
      <p:ext uri="{BB962C8B-B14F-4D97-AF65-F5344CB8AC3E}">
        <p14:creationId xmlns:p14="http://schemas.microsoft.com/office/powerpoint/2010/main" val="3196255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7744" y="288339"/>
            <a:ext cx="2579236" cy="1901741"/>
          </a:xfrm>
          <a:prstGeom prst="rect">
            <a:avLst/>
          </a:prstGeom>
        </p:spPr>
      </p:pic>
      <p:pic>
        <p:nvPicPr>
          <p:cNvPr id="3" name="Kuv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8687" y="4704902"/>
            <a:ext cx="2664296" cy="1964458"/>
          </a:xfrm>
          <a:prstGeom prst="rect">
            <a:avLst/>
          </a:prstGeom>
        </p:spPr>
      </p:pic>
      <p:cxnSp>
        <p:nvCxnSpPr>
          <p:cNvPr id="5" name="Suora yhdysviiva 4"/>
          <p:cNvCxnSpPr/>
          <p:nvPr/>
        </p:nvCxnSpPr>
        <p:spPr>
          <a:xfrm>
            <a:off x="2771800" y="548680"/>
            <a:ext cx="3528392" cy="4608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uora yhdysviiva 7"/>
          <p:cNvCxnSpPr/>
          <p:nvPr/>
        </p:nvCxnSpPr>
        <p:spPr>
          <a:xfrm flipH="1" flipV="1">
            <a:off x="2771801" y="1628800"/>
            <a:ext cx="3659034" cy="3672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uora yhdysviiva 10"/>
          <p:cNvCxnSpPr/>
          <p:nvPr/>
        </p:nvCxnSpPr>
        <p:spPr>
          <a:xfrm flipH="1">
            <a:off x="2656285" y="188640"/>
            <a:ext cx="1" cy="64807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uora yhdysviiva 17"/>
          <p:cNvCxnSpPr/>
          <p:nvPr/>
        </p:nvCxnSpPr>
        <p:spPr>
          <a:xfrm>
            <a:off x="6445494" y="260648"/>
            <a:ext cx="0" cy="6408712"/>
          </a:xfrm>
          <a:prstGeom prst="line">
            <a:avLst/>
          </a:prstGeom>
        </p:spPr>
        <p:style>
          <a:lnRef idx="1">
            <a:schemeClr val="accent1"/>
          </a:lnRef>
          <a:fillRef idx="0">
            <a:schemeClr val="accent1"/>
          </a:fillRef>
          <a:effectRef idx="0">
            <a:schemeClr val="accent1"/>
          </a:effectRef>
          <a:fontRef idx="minor">
            <a:schemeClr val="tx1"/>
          </a:fontRef>
        </p:style>
      </p:cxnSp>
      <p:sp>
        <p:nvSpPr>
          <p:cNvPr id="9" name="Suorakulmio 8"/>
          <p:cNvSpPr/>
          <p:nvPr/>
        </p:nvSpPr>
        <p:spPr>
          <a:xfrm>
            <a:off x="4502359" y="284737"/>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a:p>
        </p:txBody>
      </p:sp>
      <p:sp>
        <p:nvSpPr>
          <p:cNvPr id="10" name="Suorakulmio 9"/>
          <p:cNvSpPr/>
          <p:nvPr/>
        </p:nvSpPr>
        <p:spPr>
          <a:xfrm>
            <a:off x="4499992" y="1794520"/>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12" name="Suorakulmio 11"/>
          <p:cNvSpPr/>
          <p:nvPr/>
        </p:nvSpPr>
        <p:spPr>
          <a:xfrm>
            <a:off x="4525144" y="3284984"/>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13" name="Suorakulmio 12"/>
          <p:cNvSpPr/>
          <p:nvPr/>
        </p:nvSpPr>
        <p:spPr>
          <a:xfrm>
            <a:off x="4525144" y="4890864"/>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14" name="Suorakulmio 13"/>
          <p:cNvSpPr/>
          <p:nvPr/>
        </p:nvSpPr>
        <p:spPr>
          <a:xfrm>
            <a:off x="4525144" y="6259016"/>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4" name="Tekstiruutu 3"/>
          <p:cNvSpPr txBox="1"/>
          <p:nvPr/>
        </p:nvSpPr>
        <p:spPr>
          <a:xfrm>
            <a:off x="6876256" y="1199137"/>
            <a:ext cx="1959126" cy="369332"/>
          </a:xfrm>
          <a:prstGeom prst="rect">
            <a:avLst/>
          </a:prstGeom>
          <a:noFill/>
        </p:spPr>
        <p:txBody>
          <a:bodyPr wrap="none" rtlCol="0">
            <a:spAutoFit/>
          </a:bodyPr>
          <a:lstStyle/>
          <a:p>
            <a:r>
              <a:rPr lang="sv-FI" dirty="0" err="1" smtClean="0"/>
              <a:t>Ryhmitys</a:t>
            </a:r>
            <a:r>
              <a:rPr lang="sv-FI" dirty="0" smtClean="0"/>
              <a:t> </a:t>
            </a:r>
            <a:r>
              <a:rPr lang="sv-FI" dirty="0" err="1" smtClean="0"/>
              <a:t>kiitotiellä</a:t>
            </a:r>
            <a:endParaRPr lang="sv-FI" dirty="0"/>
          </a:p>
        </p:txBody>
      </p:sp>
      <p:sp>
        <p:nvSpPr>
          <p:cNvPr id="6" name="Nuoli oikealle 5"/>
          <p:cNvSpPr/>
          <p:nvPr/>
        </p:nvSpPr>
        <p:spPr>
          <a:xfrm rot="18698615" flipH="1">
            <a:off x="6876256" y="2251720"/>
            <a:ext cx="1440160" cy="601216"/>
          </a:xfrm>
          <a:prstGeom prst="rightArrow">
            <a:avLst>
              <a:gd name="adj1" fmla="val 41432"/>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7" name="Tekstiruutu 6"/>
          <p:cNvSpPr txBox="1"/>
          <p:nvPr/>
        </p:nvSpPr>
        <p:spPr>
          <a:xfrm>
            <a:off x="8028384" y="2852936"/>
            <a:ext cx="632033" cy="369332"/>
          </a:xfrm>
          <a:prstGeom prst="rect">
            <a:avLst/>
          </a:prstGeom>
          <a:noFill/>
        </p:spPr>
        <p:txBody>
          <a:bodyPr wrap="none" rtlCol="0">
            <a:spAutoFit/>
          </a:bodyPr>
          <a:lstStyle/>
          <a:p>
            <a:r>
              <a:rPr lang="sv-FI" dirty="0" smtClean="0"/>
              <a:t>Tuuli</a:t>
            </a:r>
            <a:endParaRPr lang="sv-FI" dirty="0"/>
          </a:p>
        </p:txBody>
      </p:sp>
      <p:sp>
        <p:nvSpPr>
          <p:cNvPr id="16" name="Puolivapaa piirto 15"/>
          <p:cNvSpPr/>
          <p:nvPr/>
        </p:nvSpPr>
        <p:spPr>
          <a:xfrm>
            <a:off x="592428" y="1184856"/>
            <a:ext cx="759854" cy="1495655"/>
          </a:xfrm>
          <a:custGeom>
            <a:avLst/>
            <a:gdLst>
              <a:gd name="connsiteX0" fmla="*/ 759854 w 759854"/>
              <a:gd name="connsiteY0" fmla="*/ 0 h 1495655"/>
              <a:gd name="connsiteX1" fmla="*/ 695459 w 759854"/>
              <a:gd name="connsiteY1" fmla="*/ 25758 h 1495655"/>
              <a:gd name="connsiteX2" fmla="*/ 643944 w 759854"/>
              <a:gd name="connsiteY2" fmla="*/ 103031 h 1495655"/>
              <a:gd name="connsiteX3" fmla="*/ 579549 w 759854"/>
              <a:gd name="connsiteY3" fmla="*/ 180305 h 1495655"/>
              <a:gd name="connsiteX4" fmla="*/ 592428 w 759854"/>
              <a:gd name="connsiteY4" fmla="*/ 257578 h 1495655"/>
              <a:gd name="connsiteX5" fmla="*/ 669702 w 759854"/>
              <a:gd name="connsiteY5" fmla="*/ 193183 h 1495655"/>
              <a:gd name="connsiteX6" fmla="*/ 656823 w 759854"/>
              <a:gd name="connsiteY6" fmla="*/ 154547 h 1495655"/>
              <a:gd name="connsiteX7" fmla="*/ 579549 w 759854"/>
              <a:gd name="connsiteY7" fmla="*/ 218941 h 1495655"/>
              <a:gd name="connsiteX8" fmla="*/ 553792 w 759854"/>
              <a:gd name="connsiteY8" fmla="*/ 270457 h 1495655"/>
              <a:gd name="connsiteX9" fmla="*/ 528034 w 759854"/>
              <a:gd name="connsiteY9" fmla="*/ 360609 h 1495655"/>
              <a:gd name="connsiteX10" fmla="*/ 540913 w 759854"/>
              <a:gd name="connsiteY10" fmla="*/ 425003 h 1495655"/>
              <a:gd name="connsiteX11" fmla="*/ 579549 w 759854"/>
              <a:gd name="connsiteY11" fmla="*/ 412124 h 1495655"/>
              <a:gd name="connsiteX12" fmla="*/ 592428 w 759854"/>
              <a:gd name="connsiteY12" fmla="*/ 373488 h 1495655"/>
              <a:gd name="connsiteX13" fmla="*/ 540913 w 759854"/>
              <a:gd name="connsiteY13" fmla="*/ 386367 h 1495655"/>
              <a:gd name="connsiteX14" fmla="*/ 515155 w 759854"/>
              <a:gd name="connsiteY14" fmla="*/ 437882 h 1495655"/>
              <a:gd name="connsiteX15" fmla="*/ 489397 w 759854"/>
              <a:gd name="connsiteY15" fmla="*/ 515155 h 1495655"/>
              <a:gd name="connsiteX16" fmla="*/ 450761 w 759854"/>
              <a:gd name="connsiteY16" fmla="*/ 540913 h 1495655"/>
              <a:gd name="connsiteX17" fmla="*/ 425003 w 759854"/>
              <a:gd name="connsiteY17" fmla="*/ 592429 h 1495655"/>
              <a:gd name="connsiteX18" fmla="*/ 412124 w 759854"/>
              <a:gd name="connsiteY18" fmla="*/ 643944 h 1495655"/>
              <a:gd name="connsiteX19" fmla="*/ 373487 w 759854"/>
              <a:gd name="connsiteY19" fmla="*/ 682581 h 1495655"/>
              <a:gd name="connsiteX20" fmla="*/ 399245 w 759854"/>
              <a:gd name="connsiteY20" fmla="*/ 798490 h 1495655"/>
              <a:gd name="connsiteX21" fmla="*/ 386366 w 759854"/>
              <a:gd name="connsiteY21" fmla="*/ 759854 h 1495655"/>
              <a:gd name="connsiteX22" fmla="*/ 296214 w 759854"/>
              <a:gd name="connsiteY22" fmla="*/ 785612 h 1495655"/>
              <a:gd name="connsiteX23" fmla="*/ 218941 w 759854"/>
              <a:gd name="connsiteY23" fmla="*/ 875764 h 1495655"/>
              <a:gd name="connsiteX24" fmla="*/ 231820 w 759854"/>
              <a:gd name="connsiteY24" fmla="*/ 953037 h 1495655"/>
              <a:gd name="connsiteX25" fmla="*/ 206062 w 759854"/>
              <a:gd name="connsiteY25" fmla="*/ 901521 h 1495655"/>
              <a:gd name="connsiteX26" fmla="*/ 180304 w 759854"/>
              <a:gd name="connsiteY26" fmla="*/ 940158 h 1495655"/>
              <a:gd name="connsiteX27" fmla="*/ 167426 w 759854"/>
              <a:gd name="connsiteY27" fmla="*/ 1004552 h 1495655"/>
              <a:gd name="connsiteX28" fmla="*/ 141668 w 759854"/>
              <a:gd name="connsiteY28" fmla="*/ 1056068 h 1495655"/>
              <a:gd name="connsiteX29" fmla="*/ 115910 w 759854"/>
              <a:gd name="connsiteY29" fmla="*/ 1094705 h 1495655"/>
              <a:gd name="connsiteX30" fmla="*/ 77273 w 759854"/>
              <a:gd name="connsiteY30" fmla="*/ 1146220 h 1495655"/>
              <a:gd name="connsiteX31" fmla="*/ 64395 w 759854"/>
              <a:gd name="connsiteY31" fmla="*/ 1197736 h 1495655"/>
              <a:gd name="connsiteX32" fmla="*/ 51516 w 759854"/>
              <a:gd name="connsiteY32" fmla="*/ 1236372 h 1495655"/>
              <a:gd name="connsiteX33" fmla="*/ 64395 w 759854"/>
              <a:gd name="connsiteY33" fmla="*/ 1300767 h 1495655"/>
              <a:gd name="connsiteX34" fmla="*/ 115910 w 759854"/>
              <a:gd name="connsiteY34" fmla="*/ 1313645 h 1495655"/>
              <a:gd name="connsiteX35" fmla="*/ 103031 w 759854"/>
              <a:gd name="connsiteY35" fmla="*/ 1249251 h 1495655"/>
              <a:gd name="connsiteX36" fmla="*/ 64395 w 759854"/>
              <a:gd name="connsiteY36" fmla="*/ 1287888 h 1495655"/>
              <a:gd name="connsiteX37" fmla="*/ 64395 w 759854"/>
              <a:gd name="connsiteY37" fmla="*/ 1442434 h 1495655"/>
              <a:gd name="connsiteX38" fmla="*/ 77273 w 759854"/>
              <a:gd name="connsiteY38" fmla="*/ 1403798 h 1495655"/>
              <a:gd name="connsiteX39" fmla="*/ 25758 w 759854"/>
              <a:gd name="connsiteY39" fmla="*/ 1493950 h 1495655"/>
              <a:gd name="connsiteX40" fmla="*/ 0 w 759854"/>
              <a:gd name="connsiteY40" fmla="*/ 1481071 h 1495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759854" h="1495655">
                <a:moveTo>
                  <a:pt x="759854" y="0"/>
                </a:moveTo>
                <a:cubicBezTo>
                  <a:pt x="738389" y="8586"/>
                  <a:pt x="710504" y="8205"/>
                  <a:pt x="695459" y="25758"/>
                </a:cubicBezTo>
                <a:cubicBezTo>
                  <a:pt x="608427" y="127295"/>
                  <a:pt x="747683" y="68450"/>
                  <a:pt x="643944" y="103031"/>
                </a:cubicBezTo>
                <a:cubicBezTo>
                  <a:pt x="633922" y="113053"/>
                  <a:pt x="581790" y="160133"/>
                  <a:pt x="579549" y="180305"/>
                </a:cubicBezTo>
                <a:cubicBezTo>
                  <a:pt x="576665" y="206258"/>
                  <a:pt x="588135" y="231820"/>
                  <a:pt x="592428" y="257578"/>
                </a:cubicBezTo>
                <a:cubicBezTo>
                  <a:pt x="620841" y="243371"/>
                  <a:pt x="663082" y="232900"/>
                  <a:pt x="669702" y="193183"/>
                </a:cubicBezTo>
                <a:cubicBezTo>
                  <a:pt x="671934" y="179792"/>
                  <a:pt x="661116" y="167426"/>
                  <a:pt x="656823" y="154547"/>
                </a:cubicBezTo>
                <a:cubicBezTo>
                  <a:pt x="626017" y="175084"/>
                  <a:pt x="602084" y="187391"/>
                  <a:pt x="579549" y="218941"/>
                </a:cubicBezTo>
                <a:cubicBezTo>
                  <a:pt x="568390" y="234564"/>
                  <a:pt x="561355" y="252811"/>
                  <a:pt x="553792" y="270457"/>
                </a:cubicBezTo>
                <a:cubicBezTo>
                  <a:pt x="542705" y="296327"/>
                  <a:pt x="534571" y="334463"/>
                  <a:pt x="528034" y="360609"/>
                </a:cubicBezTo>
                <a:cubicBezTo>
                  <a:pt x="532327" y="382074"/>
                  <a:pt x="525435" y="409525"/>
                  <a:pt x="540913" y="425003"/>
                </a:cubicBezTo>
                <a:cubicBezTo>
                  <a:pt x="550512" y="434602"/>
                  <a:pt x="569950" y="421723"/>
                  <a:pt x="579549" y="412124"/>
                </a:cubicBezTo>
                <a:cubicBezTo>
                  <a:pt x="589148" y="402525"/>
                  <a:pt x="603723" y="381018"/>
                  <a:pt x="592428" y="373488"/>
                </a:cubicBezTo>
                <a:cubicBezTo>
                  <a:pt x="577701" y="363670"/>
                  <a:pt x="558085" y="382074"/>
                  <a:pt x="540913" y="386367"/>
                </a:cubicBezTo>
                <a:cubicBezTo>
                  <a:pt x="532327" y="403539"/>
                  <a:pt x="522285" y="420057"/>
                  <a:pt x="515155" y="437882"/>
                </a:cubicBezTo>
                <a:cubicBezTo>
                  <a:pt x="505071" y="463091"/>
                  <a:pt x="511988" y="500094"/>
                  <a:pt x="489397" y="515155"/>
                </a:cubicBezTo>
                <a:lnTo>
                  <a:pt x="450761" y="540913"/>
                </a:lnTo>
                <a:cubicBezTo>
                  <a:pt x="442175" y="558085"/>
                  <a:pt x="431744" y="574453"/>
                  <a:pt x="425003" y="592429"/>
                </a:cubicBezTo>
                <a:cubicBezTo>
                  <a:pt x="418788" y="609002"/>
                  <a:pt x="420906" y="628576"/>
                  <a:pt x="412124" y="643944"/>
                </a:cubicBezTo>
                <a:cubicBezTo>
                  <a:pt x="403087" y="659758"/>
                  <a:pt x="386366" y="669702"/>
                  <a:pt x="373487" y="682581"/>
                </a:cubicBezTo>
                <a:cubicBezTo>
                  <a:pt x="382073" y="721217"/>
                  <a:pt x="392738" y="759450"/>
                  <a:pt x="399245" y="798490"/>
                </a:cubicBezTo>
                <a:cubicBezTo>
                  <a:pt x="401477" y="811881"/>
                  <a:pt x="399837" y="761538"/>
                  <a:pt x="386366" y="759854"/>
                </a:cubicBezTo>
                <a:cubicBezTo>
                  <a:pt x="355354" y="755978"/>
                  <a:pt x="326265" y="777026"/>
                  <a:pt x="296214" y="785612"/>
                </a:cubicBezTo>
                <a:cubicBezTo>
                  <a:pt x="259603" y="810019"/>
                  <a:pt x="228583" y="822735"/>
                  <a:pt x="218941" y="875764"/>
                </a:cubicBezTo>
                <a:cubicBezTo>
                  <a:pt x="214270" y="901456"/>
                  <a:pt x="227527" y="927279"/>
                  <a:pt x="231820" y="953037"/>
                </a:cubicBezTo>
                <a:cubicBezTo>
                  <a:pt x="234462" y="945111"/>
                  <a:pt x="272108" y="875103"/>
                  <a:pt x="206062" y="901521"/>
                </a:cubicBezTo>
                <a:cubicBezTo>
                  <a:pt x="191690" y="907270"/>
                  <a:pt x="188890" y="927279"/>
                  <a:pt x="180304" y="940158"/>
                </a:cubicBezTo>
                <a:cubicBezTo>
                  <a:pt x="176011" y="961623"/>
                  <a:pt x="167426" y="982662"/>
                  <a:pt x="167426" y="1004552"/>
                </a:cubicBezTo>
                <a:cubicBezTo>
                  <a:pt x="167426" y="1077079"/>
                  <a:pt x="210708" y="1079082"/>
                  <a:pt x="141668" y="1056068"/>
                </a:cubicBezTo>
                <a:cubicBezTo>
                  <a:pt x="133082" y="1068947"/>
                  <a:pt x="124907" y="1082110"/>
                  <a:pt x="115910" y="1094705"/>
                </a:cubicBezTo>
                <a:cubicBezTo>
                  <a:pt x="103434" y="1112172"/>
                  <a:pt x="86872" y="1127021"/>
                  <a:pt x="77273" y="1146220"/>
                </a:cubicBezTo>
                <a:cubicBezTo>
                  <a:pt x="69357" y="1162052"/>
                  <a:pt x="69258" y="1180717"/>
                  <a:pt x="64395" y="1197736"/>
                </a:cubicBezTo>
                <a:cubicBezTo>
                  <a:pt x="60666" y="1210789"/>
                  <a:pt x="55809" y="1223493"/>
                  <a:pt x="51516" y="1236372"/>
                </a:cubicBezTo>
                <a:cubicBezTo>
                  <a:pt x="55809" y="1257837"/>
                  <a:pt x="50381" y="1283951"/>
                  <a:pt x="64395" y="1300767"/>
                </a:cubicBezTo>
                <a:cubicBezTo>
                  <a:pt x="75726" y="1314365"/>
                  <a:pt x="105290" y="1327805"/>
                  <a:pt x="115910" y="1313645"/>
                </a:cubicBezTo>
                <a:cubicBezTo>
                  <a:pt x="129044" y="1296133"/>
                  <a:pt x="107324" y="1270716"/>
                  <a:pt x="103031" y="1249251"/>
                </a:cubicBezTo>
                <a:cubicBezTo>
                  <a:pt x="90152" y="1262130"/>
                  <a:pt x="74498" y="1272733"/>
                  <a:pt x="64395" y="1287888"/>
                </a:cubicBezTo>
                <a:cubicBezTo>
                  <a:pt x="35627" y="1331041"/>
                  <a:pt x="60314" y="1405706"/>
                  <a:pt x="64395" y="1442434"/>
                </a:cubicBezTo>
                <a:cubicBezTo>
                  <a:pt x="68688" y="1429555"/>
                  <a:pt x="90848" y="1403798"/>
                  <a:pt x="77273" y="1403798"/>
                </a:cubicBezTo>
                <a:cubicBezTo>
                  <a:pt x="23881" y="1403798"/>
                  <a:pt x="45231" y="1474477"/>
                  <a:pt x="25758" y="1493950"/>
                </a:cubicBezTo>
                <a:cubicBezTo>
                  <a:pt x="18970" y="1500738"/>
                  <a:pt x="8586" y="1485364"/>
                  <a:pt x="0" y="148107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17" name="Puolivapaa piirto 16"/>
          <p:cNvSpPr/>
          <p:nvPr/>
        </p:nvSpPr>
        <p:spPr>
          <a:xfrm>
            <a:off x="3162100" y="1266486"/>
            <a:ext cx="759854" cy="1495655"/>
          </a:xfrm>
          <a:custGeom>
            <a:avLst/>
            <a:gdLst>
              <a:gd name="connsiteX0" fmla="*/ 759854 w 759854"/>
              <a:gd name="connsiteY0" fmla="*/ 0 h 1495655"/>
              <a:gd name="connsiteX1" fmla="*/ 695459 w 759854"/>
              <a:gd name="connsiteY1" fmla="*/ 25758 h 1495655"/>
              <a:gd name="connsiteX2" fmla="*/ 643944 w 759854"/>
              <a:gd name="connsiteY2" fmla="*/ 103031 h 1495655"/>
              <a:gd name="connsiteX3" fmla="*/ 579549 w 759854"/>
              <a:gd name="connsiteY3" fmla="*/ 180305 h 1495655"/>
              <a:gd name="connsiteX4" fmla="*/ 592428 w 759854"/>
              <a:gd name="connsiteY4" fmla="*/ 257578 h 1495655"/>
              <a:gd name="connsiteX5" fmla="*/ 669702 w 759854"/>
              <a:gd name="connsiteY5" fmla="*/ 193183 h 1495655"/>
              <a:gd name="connsiteX6" fmla="*/ 656823 w 759854"/>
              <a:gd name="connsiteY6" fmla="*/ 154547 h 1495655"/>
              <a:gd name="connsiteX7" fmla="*/ 579549 w 759854"/>
              <a:gd name="connsiteY7" fmla="*/ 218941 h 1495655"/>
              <a:gd name="connsiteX8" fmla="*/ 553792 w 759854"/>
              <a:gd name="connsiteY8" fmla="*/ 270457 h 1495655"/>
              <a:gd name="connsiteX9" fmla="*/ 528034 w 759854"/>
              <a:gd name="connsiteY9" fmla="*/ 360609 h 1495655"/>
              <a:gd name="connsiteX10" fmla="*/ 540913 w 759854"/>
              <a:gd name="connsiteY10" fmla="*/ 425003 h 1495655"/>
              <a:gd name="connsiteX11" fmla="*/ 579549 w 759854"/>
              <a:gd name="connsiteY11" fmla="*/ 412124 h 1495655"/>
              <a:gd name="connsiteX12" fmla="*/ 592428 w 759854"/>
              <a:gd name="connsiteY12" fmla="*/ 373488 h 1495655"/>
              <a:gd name="connsiteX13" fmla="*/ 540913 w 759854"/>
              <a:gd name="connsiteY13" fmla="*/ 386367 h 1495655"/>
              <a:gd name="connsiteX14" fmla="*/ 515155 w 759854"/>
              <a:gd name="connsiteY14" fmla="*/ 437882 h 1495655"/>
              <a:gd name="connsiteX15" fmla="*/ 489397 w 759854"/>
              <a:gd name="connsiteY15" fmla="*/ 515155 h 1495655"/>
              <a:gd name="connsiteX16" fmla="*/ 450761 w 759854"/>
              <a:gd name="connsiteY16" fmla="*/ 540913 h 1495655"/>
              <a:gd name="connsiteX17" fmla="*/ 425003 w 759854"/>
              <a:gd name="connsiteY17" fmla="*/ 592429 h 1495655"/>
              <a:gd name="connsiteX18" fmla="*/ 412124 w 759854"/>
              <a:gd name="connsiteY18" fmla="*/ 643944 h 1495655"/>
              <a:gd name="connsiteX19" fmla="*/ 373487 w 759854"/>
              <a:gd name="connsiteY19" fmla="*/ 682581 h 1495655"/>
              <a:gd name="connsiteX20" fmla="*/ 399245 w 759854"/>
              <a:gd name="connsiteY20" fmla="*/ 798490 h 1495655"/>
              <a:gd name="connsiteX21" fmla="*/ 386366 w 759854"/>
              <a:gd name="connsiteY21" fmla="*/ 759854 h 1495655"/>
              <a:gd name="connsiteX22" fmla="*/ 296214 w 759854"/>
              <a:gd name="connsiteY22" fmla="*/ 785612 h 1495655"/>
              <a:gd name="connsiteX23" fmla="*/ 218941 w 759854"/>
              <a:gd name="connsiteY23" fmla="*/ 875764 h 1495655"/>
              <a:gd name="connsiteX24" fmla="*/ 231820 w 759854"/>
              <a:gd name="connsiteY24" fmla="*/ 953037 h 1495655"/>
              <a:gd name="connsiteX25" fmla="*/ 206062 w 759854"/>
              <a:gd name="connsiteY25" fmla="*/ 901521 h 1495655"/>
              <a:gd name="connsiteX26" fmla="*/ 180304 w 759854"/>
              <a:gd name="connsiteY26" fmla="*/ 940158 h 1495655"/>
              <a:gd name="connsiteX27" fmla="*/ 167426 w 759854"/>
              <a:gd name="connsiteY27" fmla="*/ 1004552 h 1495655"/>
              <a:gd name="connsiteX28" fmla="*/ 141668 w 759854"/>
              <a:gd name="connsiteY28" fmla="*/ 1056068 h 1495655"/>
              <a:gd name="connsiteX29" fmla="*/ 115910 w 759854"/>
              <a:gd name="connsiteY29" fmla="*/ 1094705 h 1495655"/>
              <a:gd name="connsiteX30" fmla="*/ 77273 w 759854"/>
              <a:gd name="connsiteY30" fmla="*/ 1146220 h 1495655"/>
              <a:gd name="connsiteX31" fmla="*/ 64395 w 759854"/>
              <a:gd name="connsiteY31" fmla="*/ 1197736 h 1495655"/>
              <a:gd name="connsiteX32" fmla="*/ 51516 w 759854"/>
              <a:gd name="connsiteY32" fmla="*/ 1236372 h 1495655"/>
              <a:gd name="connsiteX33" fmla="*/ 64395 w 759854"/>
              <a:gd name="connsiteY33" fmla="*/ 1300767 h 1495655"/>
              <a:gd name="connsiteX34" fmla="*/ 115910 w 759854"/>
              <a:gd name="connsiteY34" fmla="*/ 1313645 h 1495655"/>
              <a:gd name="connsiteX35" fmla="*/ 103031 w 759854"/>
              <a:gd name="connsiteY35" fmla="*/ 1249251 h 1495655"/>
              <a:gd name="connsiteX36" fmla="*/ 64395 w 759854"/>
              <a:gd name="connsiteY36" fmla="*/ 1287888 h 1495655"/>
              <a:gd name="connsiteX37" fmla="*/ 64395 w 759854"/>
              <a:gd name="connsiteY37" fmla="*/ 1442434 h 1495655"/>
              <a:gd name="connsiteX38" fmla="*/ 77273 w 759854"/>
              <a:gd name="connsiteY38" fmla="*/ 1403798 h 1495655"/>
              <a:gd name="connsiteX39" fmla="*/ 25758 w 759854"/>
              <a:gd name="connsiteY39" fmla="*/ 1493950 h 1495655"/>
              <a:gd name="connsiteX40" fmla="*/ 0 w 759854"/>
              <a:gd name="connsiteY40" fmla="*/ 1481071 h 1495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759854" h="1495655">
                <a:moveTo>
                  <a:pt x="759854" y="0"/>
                </a:moveTo>
                <a:cubicBezTo>
                  <a:pt x="738389" y="8586"/>
                  <a:pt x="710504" y="8205"/>
                  <a:pt x="695459" y="25758"/>
                </a:cubicBezTo>
                <a:cubicBezTo>
                  <a:pt x="608427" y="127295"/>
                  <a:pt x="747683" y="68450"/>
                  <a:pt x="643944" y="103031"/>
                </a:cubicBezTo>
                <a:cubicBezTo>
                  <a:pt x="633922" y="113053"/>
                  <a:pt x="581790" y="160133"/>
                  <a:pt x="579549" y="180305"/>
                </a:cubicBezTo>
                <a:cubicBezTo>
                  <a:pt x="576665" y="206258"/>
                  <a:pt x="588135" y="231820"/>
                  <a:pt x="592428" y="257578"/>
                </a:cubicBezTo>
                <a:cubicBezTo>
                  <a:pt x="620841" y="243371"/>
                  <a:pt x="663082" y="232900"/>
                  <a:pt x="669702" y="193183"/>
                </a:cubicBezTo>
                <a:cubicBezTo>
                  <a:pt x="671934" y="179792"/>
                  <a:pt x="661116" y="167426"/>
                  <a:pt x="656823" y="154547"/>
                </a:cubicBezTo>
                <a:cubicBezTo>
                  <a:pt x="626017" y="175084"/>
                  <a:pt x="602084" y="187391"/>
                  <a:pt x="579549" y="218941"/>
                </a:cubicBezTo>
                <a:cubicBezTo>
                  <a:pt x="568390" y="234564"/>
                  <a:pt x="561355" y="252811"/>
                  <a:pt x="553792" y="270457"/>
                </a:cubicBezTo>
                <a:cubicBezTo>
                  <a:pt x="542705" y="296327"/>
                  <a:pt x="534571" y="334463"/>
                  <a:pt x="528034" y="360609"/>
                </a:cubicBezTo>
                <a:cubicBezTo>
                  <a:pt x="532327" y="382074"/>
                  <a:pt x="525435" y="409525"/>
                  <a:pt x="540913" y="425003"/>
                </a:cubicBezTo>
                <a:cubicBezTo>
                  <a:pt x="550512" y="434602"/>
                  <a:pt x="569950" y="421723"/>
                  <a:pt x="579549" y="412124"/>
                </a:cubicBezTo>
                <a:cubicBezTo>
                  <a:pt x="589148" y="402525"/>
                  <a:pt x="603723" y="381018"/>
                  <a:pt x="592428" y="373488"/>
                </a:cubicBezTo>
                <a:cubicBezTo>
                  <a:pt x="577701" y="363670"/>
                  <a:pt x="558085" y="382074"/>
                  <a:pt x="540913" y="386367"/>
                </a:cubicBezTo>
                <a:cubicBezTo>
                  <a:pt x="532327" y="403539"/>
                  <a:pt x="522285" y="420057"/>
                  <a:pt x="515155" y="437882"/>
                </a:cubicBezTo>
                <a:cubicBezTo>
                  <a:pt x="505071" y="463091"/>
                  <a:pt x="511988" y="500094"/>
                  <a:pt x="489397" y="515155"/>
                </a:cubicBezTo>
                <a:lnTo>
                  <a:pt x="450761" y="540913"/>
                </a:lnTo>
                <a:cubicBezTo>
                  <a:pt x="442175" y="558085"/>
                  <a:pt x="431744" y="574453"/>
                  <a:pt x="425003" y="592429"/>
                </a:cubicBezTo>
                <a:cubicBezTo>
                  <a:pt x="418788" y="609002"/>
                  <a:pt x="420906" y="628576"/>
                  <a:pt x="412124" y="643944"/>
                </a:cubicBezTo>
                <a:cubicBezTo>
                  <a:pt x="403087" y="659758"/>
                  <a:pt x="386366" y="669702"/>
                  <a:pt x="373487" y="682581"/>
                </a:cubicBezTo>
                <a:cubicBezTo>
                  <a:pt x="382073" y="721217"/>
                  <a:pt x="392738" y="759450"/>
                  <a:pt x="399245" y="798490"/>
                </a:cubicBezTo>
                <a:cubicBezTo>
                  <a:pt x="401477" y="811881"/>
                  <a:pt x="399837" y="761538"/>
                  <a:pt x="386366" y="759854"/>
                </a:cubicBezTo>
                <a:cubicBezTo>
                  <a:pt x="355354" y="755978"/>
                  <a:pt x="326265" y="777026"/>
                  <a:pt x="296214" y="785612"/>
                </a:cubicBezTo>
                <a:cubicBezTo>
                  <a:pt x="259603" y="810019"/>
                  <a:pt x="228583" y="822735"/>
                  <a:pt x="218941" y="875764"/>
                </a:cubicBezTo>
                <a:cubicBezTo>
                  <a:pt x="214270" y="901456"/>
                  <a:pt x="227527" y="927279"/>
                  <a:pt x="231820" y="953037"/>
                </a:cubicBezTo>
                <a:cubicBezTo>
                  <a:pt x="234462" y="945111"/>
                  <a:pt x="272108" y="875103"/>
                  <a:pt x="206062" y="901521"/>
                </a:cubicBezTo>
                <a:cubicBezTo>
                  <a:pt x="191690" y="907270"/>
                  <a:pt x="188890" y="927279"/>
                  <a:pt x="180304" y="940158"/>
                </a:cubicBezTo>
                <a:cubicBezTo>
                  <a:pt x="176011" y="961623"/>
                  <a:pt x="167426" y="982662"/>
                  <a:pt x="167426" y="1004552"/>
                </a:cubicBezTo>
                <a:cubicBezTo>
                  <a:pt x="167426" y="1077079"/>
                  <a:pt x="210708" y="1079082"/>
                  <a:pt x="141668" y="1056068"/>
                </a:cubicBezTo>
                <a:cubicBezTo>
                  <a:pt x="133082" y="1068947"/>
                  <a:pt x="124907" y="1082110"/>
                  <a:pt x="115910" y="1094705"/>
                </a:cubicBezTo>
                <a:cubicBezTo>
                  <a:pt x="103434" y="1112172"/>
                  <a:pt x="86872" y="1127021"/>
                  <a:pt x="77273" y="1146220"/>
                </a:cubicBezTo>
                <a:cubicBezTo>
                  <a:pt x="69357" y="1162052"/>
                  <a:pt x="69258" y="1180717"/>
                  <a:pt x="64395" y="1197736"/>
                </a:cubicBezTo>
                <a:cubicBezTo>
                  <a:pt x="60666" y="1210789"/>
                  <a:pt x="55809" y="1223493"/>
                  <a:pt x="51516" y="1236372"/>
                </a:cubicBezTo>
                <a:cubicBezTo>
                  <a:pt x="55809" y="1257837"/>
                  <a:pt x="50381" y="1283951"/>
                  <a:pt x="64395" y="1300767"/>
                </a:cubicBezTo>
                <a:cubicBezTo>
                  <a:pt x="75726" y="1314365"/>
                  <a:pt x="105290" y="1327805"/>
                  <a:pt x="115910" y="1313645"/>
                </a:cubicBezTo>
                <a:cubicBezTo>
                  <a:pt x="129044" y="1296133"/>
                  <a:pt x="107324" y="1270716"/>
                  <a:pt x="103031" y="1249251"/>
                </a:cubicBezTo>
                <a:cubicBezTo>
                  <a:pt x="90152" y="1262130"/>
                  <a:pt x="74498" y="1272733"/>
                  <a:pt x="64395" y="1287888"/>
                </a:cubicBezTo>
                <a:cubicBezTo>
                  <a:pt x="35627" y="1331041"/>
                  <a:pt x="60314" y="1405706"/>
                  <a:pt x="64395" y="1442434"/>
                </a:cubicBezTo>
                <a:cubicBezTo>
                  <a:pt x="68688" y="1429555"/>
                  <a:pt x="90848" y="1403798"/>
                  <a:pt x="77273" y="1403798"/>
                </a:cubicBezTo>
                <a:cubicBezTo>
                  <a:pt x="23881" y="1403798"/>
                  <a:pt x="45231" y="1474477"/>
                  <a:pt x="25758" y="1493950"/>
                </a:cubicBezTo>
                <a:cubicBezTo>
                  <a:pt x="18970" y="1500738"/>
                  <a:pt x="8586" y="1485364"/>
                  <a:pt x="0" y="148107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19" name="Tekstiruutu 18"/>
          <p:cNvSpPr txBox="1"/>
          <p:nvPr/>
        </p:nvSpPr>
        <p:spPr>
          <a:xfrm>
            <a:off x="323528" y="3037602"/>
            <a:ext cx="1253805" cy="369332"/>
          </a:xfrm>
          <a:prstGeom prst="rect">
            <a:avLst/>
          </a:prstGeom>
          <a:noFill/>
        </p:spPr>
        <p:txBody>
          <a:bodyPr wrap="none" rtlCol="0">
            <a:spAutoFit/>
          </a:bodyPr>
          <a:lstStyle/>
          <a:p>
            <a:r>
              <a:rPr lang="sv-FI" dirty="0" err="1" smtClean="0"/>
              <a:t>Jättöpyörre</a:t>
            </a:r>
            <a:endParaRPr lang="sv-FI" dirty="0"/>
          </a:p>
        </p:txBody>
      </p:sp>
    </p:spTree>
    <p:extLst>
      <p:ext uri="{BB962C8B-B14F-4D97-AF65-F5344CB8AC3E}">
        <p14:creationId xmlns:p14="http://schemas.microsoft.com/office/powerpoint/2010/main" val="33625429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Ryhmä 30"/>
          <p:cNvGrpSpPr/>
          <p:nvPr/>
        </p:nvGrpSpPr>
        <p:grpSpPr>
          <a:xfrm flipH="1">
            <a:off x="467544" y="202578"/>
            <a:ext cx="8280920" cy="6480720"/>
            <a:chOff x="323528" y="188640"/>
            <a:chExt cx="8511854" cy="6480720"/>
          </a:xfrm>
        </p:grpSpPr>
        <p:pic>
          <p:nvPicPr>
            <p:cNvPr id="15" name="Kuva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7744" y="288339"/>
              <a:ext cx="2579236" cy="1901741"/>
            </a:xfrm>
            <a:prstGeom prst="rect">
              <a:avLst/>
            </a:prstGeom>
          </p:spPr>
        </p:pic>
        <p:pic>
          <p:nvPicPr>
            <p:cNvPr id="16" name="Kuva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8687" y="4704902"/>
              <a:ext cx="2664296" cy="1964458"/>
            </a:xfrm>
            <a:prstGeom prst="rect">
              <a:avLst/>
            </a:prstGeom>
          </p:spPr>
        </p:pic>
        <p:cxnSp>
          <p:nvCxnSpPr>
            <p:cNvPr id="17" name="Suora yhdysviiva 16"/>
            <p:cNvCxnSpPr/>
            <p:nvPr/>
          </p:nvCxnSpPr>
          <p:spPr>
            <a:xfrm>
              <a:off x="2771800" y="548680"/>
              <a:ext cx="3528392" cy="4608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uora yhdysviiva 17"/>
            <p:cNvCxnSpPr/>
            <p:nvPr/>
          </p:nvCxnSpPr>
          <p:spPr>
            <a:xfrm flipH="1" flipV="1">
              <a:off x="2771801" y="1628800"/>
              <a:ext cx="3659034" cy="3672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uora yhdysviiva 18"/>
            <p:cNvCxnSpPr/>
            <p:nvPr/>
          </p:nvCxnSpPr>
          <p:spPr>
            <a:xfrm flipH="1">
              <a:off x="2656285" y="188640"/>
              <a:ext cx="1" cy="64807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uora yhdysviiva 19"/>
            <p:cNvCxnSpPr/>
            <p:nvPr/>
          </p:nvCxnSpPr>
          <p:spPr>
            <a:xfrm>
              <a:off x="6445494" y="260648"/>
              <a:ext cx="0" cy="6408712"/>
            </a:xfrm>
            <a:prstGeom prst="line">
              <a:avLst/>
            </a:prstGeom>
          </p:spPr>
          <p:style>
            <a:lnRef idx="1">
              <a:schemeClr val="accent1"/>
            </a:lnRef>
            <a:fillRef idx="0">
              <a:schemeClr val="accent1"/>
            </a:fillRef>
            <a:effectRef idx="0">
              <a:schemeClr val="accent1"/>
            </a:effectRef>
            <a:fontRef idx="minor">
              <a:schemeClr val="tx1"/>
            </a:fontRef>
          </p:style>
        </p:cxnSp>
        <p:sp>
          <p:nvSpPr>
            <p:cNvPr id="21" name="Suorakulmio 20"/>
            <p:cNvSpPr/>
            <p:nvPr/>
          </p:nvSpPr>
          <p:spPr>
            <a:xfrm>
              <a:off x="4502359" y="284737"/>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a:p>
          </p:txBody>
        </p:sp>
        <p:sp>
          <p:nvSpPr>
            <p:cNvPr id="22" name="Suorakulmio 21"/>
            <p:cNvSpPr/>
            <p:nvPr/>
          </p:nvSpPr>
          <p:spPr>
            <a:xfrm>
              <a:off x="4499992" y="1794520"/>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23" name="Suorakulmio 22"/>
            <p:cNvSpPr/>
            <p:nvPr/>
          </p:nvSpPr>
          <p:spPr>
            <a:xfrm>
              <a:off x="4525144" y="3284984"/>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24" name="Suorakulmio 23"/>
            <p:cNvSpPr/>
            <p:nvPr/>
          </p:nvSpPr>
          <p:spPr>
            <a:xfrm>
              <a:off x="4525144" y="4890864"/>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25" name="Tekstiruutu 24"/>
            <p:cNvSpPr txBox="1"/>
            <p:nvPr/>
          </p:nvSpPr>
          <p:spPr>
            <a:xfrm>
              <a:off x="6876256" y="1199137"/>
              <a:ext cx="1959126" cy="369332"/>
            </a:xfrm>
            <a:prstGeom prst="rect">
              <a:avLst/>
            </a:prstGeom>
            <a:noFill/>
          </p:spPr>
          <p:txBody>
            <a:bodyPr wrap="none" rtlCol="0">
              <a:spAutoFit/>
            </a:bodyPr>
            <a:lstStyle/>
            <a:p>
              <a:r>
                <a:rPr lang="sv-FI" dirty="0" err="1" smtClean="0"/>
                <a:t>Ryhmitys</a:t>
              </a:r>
              <a:r>
                <a:rPr lang="sv-FI" dirty="0" smtClean="0"/>
                <a:t> </a:t>
              </a:r>
              <a:r>
                <a:rPr lang="sv-FI" dirty="0" err="1" smtClean="0"/>
                <a:t>kiitotiellä</a:t>
              </a:r>
              <a:endParaRPr lang="sv-FI" dirty="0"/>
            </a:p>
          </p:txBody>
        </p:sp>
        <p:sp>
          <p:nvSpPr>
            <p:cNvPr id="26" name="Nuoli oikealle 25"/>
            <p:cNvSpPr/>
            <p:nvPr/>
          </p:nvSpPr>
          <p:spPr>
            <a:xfrm rot="18698615" flipH="1">
              <a:off x="6876256" y="2251720"/>
              <a:ext cx="1440160" cy="601216"/>
            </a:xfrm>
            <a:prstGeom prst="rightArrow">
              <a:avLst>
                <a:gd name="adj1" fmla="val 41432"/>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27" name="Tekstiruutu 26"/>
            <p:cNvSpPr txBox="1"/>
            <p:nvPr/>
          </p:nvSpPr>
          <p:spPr>
            <a:xfrm>
              <a:off x="8028384" y="2852936"/>
              <a:ext cx="632033" cy="369332"/>
            </a:xfrm>
            <a:prstGeom prst="rect">
              <a:avLst/>
            </a:prstGeom>
            <a:noFill/>
          </p:spPr>
          <p:txBody>
            <a:bodyPr wrap="none" rtlCol="0">
              <a:spAutoFit/>
            </a:bodyPr>
            <a:lstStyle/>
            <a:p>
              <a:r>
                <a:rPr lang="sv-FI" dirty="0" smtClean="0"/>
                <a:t>Tuuli</a:t>
              </a:r>
              <a:endParaRPr lang="sv-FI" dirty="0"/>
            </a:p>
          </p:txBody>
        </p:sp>
        <p:sp>
          <p:nvSpPr>
            <p:cNvPr id="28" name="Puolivapaa piirto 27"/>
            <p:cNvSpPr/>
            <p:nvPr/>
          </p:nvSpPr>
          <p:spPr>
            <a:xfrm>
              <a:off x="592428" y="1184856"/>
              <a:ext cx="759854" cy="1495655"/>
            </a:xfrm>
            <a:custGeom>
              <a:avLst/>
              <a:gdLst>
                <a:gd name="connsiteX0" fmla="*/ 759854 w 759854"/>
                <a:gd name="connsiteY0" fmla="*/ 0 h 1495655"/>
                <a:gd name="connsiteX1" fmla="*/ 695459 w 759854"/>
                <a:gd name="connsiteY1" fmla="*/ 25758 h 1495655"/>
                <a:gd name="connsiteX2" fmla="*/ 643944 w 759854"/>
                <a:gd name="connsiteY2" fmla="*/ 103031 h 1495655"/>
                <a:gd name="connsiteX3" fmla="*/ 579549 w 759854"/>
                <a:gd name="connsiteY3" fmla="*/ 180305 h 1495655"/>
                <a:gd name="connsiteX4" fmla="*/ 592428 w 759854"/>
                <a:gd name="connsiteY4" fmla="*/ 257578 h 1495655"/>
                <a:gd name="connsiteX5" fmla="*/ 669702 w 759854"/>
                <a:gd name="connsiteY5" fmla="*/ 193183 h 1495655"/>
                <a:gd name="connsiteX6" fmla="*/ 656823 w 759854"/>
                <a:gd name="connsiteY6" fmla="*/ 154547 h 1495655"/>
                <a:gd name="connsiteX7" fmla="*/ 579549 w 759854"/>
                <a:gd name="connsiteY7" fmla="*/ 218941 h 1495655"/>
                <a:gd name="connsiteX8" fmla="*/ 553792 w 759854"/>
                <a:gd name="connsiteY8" fmla="*/ 270457 h 1495655"/>
                <a:gd name="connsiteX9" fmla="*/ 528034 w 759854"/>
                <a:gd name="connsiteY9" fmla="*/ 360609 h 1495655"/>
                <a:gd name="connsiteX10" fmla="*/ 540913 w 759854"/>
                <a:gd name="connsiteY10" fmla="*/ 425003 h 1495655"/>
                <a:gd name="connsiteX11" fmla="*/ 579549 w 759854"/>
                <a:gd name="connsiteY11" fmla="*/ 412124 h 1495655"/>
                <a:gd name="connsiteX12" fmla="*/ 592428 w 759854"/>
                <a:gd name="connsiteY12" fmla="*/ 373488 h 1495655"/>
                <a:gd name="connsiteX13" fmla="*/ 540913 w 759854"/>
                <a:gd name="connsiteY13" fmla="*/ 386367 h 1495655"/>
                <a:gd name="connsiteX14" fmla="*/ 515155 w 759854"/>
                <a:gd name="connsiteY14" fmla="*/ 437882 h 1495655"/>
                <a:gd name="connsiteX15" fmla="*/ 489397 w 759854"/>
                <a:gd name="connsiteY15" fmla="*/ 515155 h 1495655"/>
                <a:gd name="connsiteX16" fmla="*/ 450761 w 759854"/>
                <a:gd name="connsiteY16" fmla="*/ 540913 h 1495655"/>
                <a:gd name="connsiteX17" fmla="*/ 425003 w 759854"/>
                <a:gd name="connsiteY17" fmla="*/ 592429 h 1495655"/>
                <a:gd name="connsiteX18" fmla="*/ 412124 w 759854"/>
                <a:gd name="connsiteY18" fmla="*/ 643944 h 1495655"/>
                <a:gd name="connsiteX19" fmla="*/ 373487 w 759854"/>
                <a:gd name="connsiteY19" fmla="*/ 682581 h 1495655"/>
                <a:gd name="connsiteX20" fmla="*/ 399245 w 759854"/>
                <a:gd name="connsiteY20" fmla="*/ 798490 h 1495655"/>
                <a:gd name="connsiteX21" fmla="*/ 386366 w 759854"/>
                <a:gd name="connsiteY21" fmla="*/ 759854 h 1495655"/>
                <a:gd name="connsiteX22" fmla="*/ 296214 w 759854"/>
                <a:gd name="connsiteY22" fmla="*/ 785612 h 1495655"/>
                <a:gd name="connsiteX23" fmla="*/ 218941 w 759854"/>
                <a:gd name="connsiteY23" fmla="*/ 875764 h 1495655"/>
                <a:gd name="connsiteX24" fmla="*/ 231820 w 759854"/>
                <a:gd name="connsiteY24" fmla="*/ 953037 h 1495655"/>
                <a:gd name="connsiteX25" fmla="*/ 206062 w 759854"/>
                <a:gd name="connsiteY25" fmla="*/ 901521 h 1495655"/>
                <a:gd name="connsiteX26" fmla="*/ 180304 w 759854"/>
                <a:gd name="connsiteY26" fmla="*/ 940158 h 1495655"/>
                <a:gd name="connsiteX27" fmla="*/ 167426 w 759854"/>
                <a:gd name="connsiteY27" fmla="*/ 1004552 h 1495655"/>
                <a:gd name="connsiteX28" fmla="*/ 141668 w 759854"/>
                <a:gd name="connsiteY28" fmla="*/ 1056068 h 1495655"/>
                <a:gd name="connsiteX29" fmla="*/ 115910 w 759854"/>
                <a:gd name="connsiteY29" fmla="*/ 1094705 h 1495655"/>
                <a:gd name="connsiteX30" fmla="*/ 77273 w 759854"/>
                <a:gd name="connsiteY30" fmla="*/ 1146220 h 1495655"/>
                <a:gd name="connsiteX31" fmla="*/ 64395 w 759854"/>
                <a:gd name="connsiteY31" fmla="*/ 1197736 h 1495655"/>
                <a:gd name="connsiteX32" fmla="*/ 51516 w 759854"/>
                <a:gd name="connsiteY32" fmla="*/ 1236372 h 1495655"/>
                <a:gd name="connsiteX33" fmla="*/ 64395 w 759854"/>
                <a:gd name="connsiteY33" fmla="*/ 1300767 h 1495655"/>
                <a:gd name="connsiteX34" fmla="*/ 115910 w 759854"/>
                <a:gd name="connsiteY34" fmla="*/ 1313645 h 1495655"/>
                <a:gd name="connsiteX35" fmla="*/ 103031 w 759854"/>
                <a:gd name="connsiteY35" fmla="*/ 1249251 h 1495655"/>
                <a:gd name="connsiteX36" fmla="*/ 64395 w 759854"/>
                <a:gd name="connsiteY36" fmla="*/ 1287888 h 1495655"/>
                <a:gd name="connsiteX37" fmla="*/ 64395 w 759854"/>
                <a:gd name="connsiteY37" fmla="*/ 1442434 h 1495655"/>
                <a:gd name="connsiteX38" fmla="*/ 77273 w 759854"/>
                <a:gd name="connsiteY38" fmla="*/ 1403798 h 1495655"/>
                <a:gd name="connsiteX39" fmla="*/ 25758 w 759854"/>
                <a:gd name="connsiteY39" fmla="*/ 1493950 h 1495655"/>
                <a:gd name="connsiteX40" fmla="*/ 0 w 759854"/>
                <a:gd name="connsiteY40" fmla="*/ 1481071 h 1495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759854" h="1495655">
                  <a:moveTo>
                    <a:pt x="759854" y="0"/>
                  </a:moveTo>
                  <a:cubicBezTo>
                    <a:pt x="738389" y="8586"/>
                    <a:pt x="710504" y="8205"/>
                    <a:pt x="695459" y="25758"/>
                  </a:cubicBezTo>
                  <a:cubicBezTo>
                    <a:pt x="608427" y="127295"/>
                    <a:pt x="747683" y="68450"/>
                    <a:pt x="643944" y="103031"/>
                  </a:cubicBezTo>
                  <a:cubicBezTo>
                    <a:pt x="633922" y="113053"/>
                    <a:pt x="581790" y="160133"/>
                    <a:pt x="579549" y="180305"/>
                  </a:cubicBezTo>
                  <a:cubicBezTo>
                    <a:pt x="576665" y="206258"/>
                    <a:pt x="588135" y="231820"/>
                    <a:pt x="592428" y="257578"/>
                  </a:cubicBezTo>
                  <a:cubicBezTo>
                    <a:pt x="620841" y="243371"/>
                    <a:pt x="663082" y="232900"/>
                    <a:pt x="669702" y="193183"/>
                  </a:cubicBezTo>
                  <a:cubicBezTo>
                    <a:pt x="671934" y="179792"/>
                    <a:pt x="661116" y="167426"/>
                    <a:pt x="656823" y="154547"/>
                  </a:cubicBezTo>
                  <a:cubicBezTo>
                    <a:pt x="626017" y="175084"/>
                    <a:pt x="602084" y="187391"/>
                    <a:pt x="579549" y="218941"/>
                  </a:cubicBezTo>
                  <a:cubicBezTo>
                    <a:pt x="568390" y="234564"/>
                    <a:pt x="561355" y="252811"/>
                    <a:pt x="553792" y="270457"/>
                  </a:cubicBezTo>
                  <a:cubicBezTo>
                    <a:pt x="542705" y="296327"/>
                    <a:pt x="534571" y="334463"/>
                    <a:pt x="528034" y="360609"/>
                  </a:cubicBezTo>
                  <a:cubicBezTo>
                    <a:pt x="532327" y="382074"/>
                    <a:pt x="525435" y="409525"/>
                    <a:pt x="540913" y="425003"/>
                  </a:cubicBezTo>
                  <a:cubicBezTo>
                    <a:pt x="550512" y="434602"/>
                    <a:pt x="569950" y="421723"/>
                    <a:pt x="579549" y="412124"/>
                  </a:cubicBezTo>
                  <a:cubicBezTo>
                    <a:pt x="589148" y="402525"/>
                    <a:pt x="603723" y="381018"/>
                    <a:pt x="592428" y="373488"/>
                  </a:cubicBezTo>
                  <a:cubicBezTo>
                    <a:pt x="577701" y="363670"/>
                    <a:pt x="558085" y="382074"/>
                    <a:pt x="540913" y="386367"/>
                  </a:cubicBezTo>
                  <a:cubicBezTo>
                    <a:pt x="532327" y="403539"/>
                    <a:pt x="522285" y="420057"/>
                    <a:pt x="515155" y="437882"/>
                  </a:cubicBezTo>
                  <a:cubicBezTo>
                    <a:pt x="505071" y="463091"/>
                    <a:pt x="511988" y="500094"/>
                    <a:pt x="489397" y="515155"/>
                  </a:cubicBezTo>
                  <a:lnTo>
                    <a:pt x="450761" y="540913"/>
                  </a:lnTo>
                  <a:cubicBezTo>
                    <a:pt x="442175" y="558085"/>
                    <a:pt x="431744" y="574453"/>
                    <a:pt x="425003" y="592429"/>
                  </a:cubicBezTo>
                  <a:cubicBezTo>
                    <a:pt x="418788" y="609002"/>
                    <a:pt x="420906" y="628576"/>
                    <a:pt x="412124" y="643944"/>
                  </a:cubicBezTo>
                  <a:cubicBezTo>
                    <a:pt x="403087" y="659758"/>
                    <a:pt x="386366" y="669702"/>
                    <a:pt x="373487" y="682581"/>
                  </a:cubicBezTo>
                  <a:cubicBezTo>
                    <a:pt x="382073" y="721217"/>
                    <a:pt x="392738" y="759450"/>
                    <a:pt x="399245" y="798490"/>
                  </a:cubicBezTo>
                  <a:cubicBezTo>
                    <a:pt x="401477" y="811881"/>
                    <a:pt x="399837" y="761538"/>
                    <a:pt x="386366" y="759854"/>
                  </a:cubicBezTo>
                  <a:cubicBezTo>
                    <a:pt x="355354" y="755978"/>
                    <a:pt x="326265" y="777026"/>
                    <a:pt x="296214" y="785612"/>
                  </a:cubicBezTo>
                  <a:cubicBezTo>
                    <a:pt x="259603" y="810019"/>
                    <a:pt x="228583" y="822735"/>
                    <a:pt x="218941" y="875764"/>
                  </a:cubicBezTo>
                  <a:cubicBezTo>
                    <a:pt x="214270" y="901456"/>
                    <a:pt x="227527" y="927279"/>
                    <a:pt x="231820" y="953037"/>
                  </a:cubicBezTo>
                  <a:cubicBezTo>
                    <a:pt x="234462" y="945111"/>
                    <a:pt x="272108" y="875103"/>
                    <a:pt x="206062" y="901521"/>
                  </a:cubicBezTo>
                  <a:cubicBezTo>
                    <a:pt x="191690" y="907270"/>
                    <a:pt x="188890" y="927279"/>
                    <a:pt x="180304" y="940158"/>
                  </a:cubicBezTo>
                  <a:cubicBezTo>
                    <a:pt x="176011" y="961623"/>
                    <a:pt x="167426" y="982662"/>
                    <a:pt x="167426" y="1004552"/>
                  </a:cubicBezTo>
                  <a:cubicBezTo>
                    <a:pt x="167426" y="1077079"/>
                    <a:pt x="210708" y="1079082"/>
                    <a:pt x="141668" y="1056068"/>
                  </a:cubicBezTo>
                  <a:cubicBezTo>
                    <a:pt x="133082" y="1068947"/>
                    <a:pt x="124907" y="1082110"/>
                    <a:pt x="115910" y="1094705"/>
                  </a:cubicBezTo>
                  <a:cubicBezTo>
                    <a:pt x="103434" y="1112172"/>
                    <a:pt x="86872" y="1127021"/>
                    <a:pt x="77273" y="1146220"/>
                  </a:cubicBezTo>
                  <a:cubicBezTo>
                    <a:pt x="69357" y="1162052"/>
                    <a:pt x="69258" y="1180717"/>
                    <a:pt x="64395" y="1197736"/>
                  </a:cubicBezTo>
                  <a:cubicBezTo>
                    <a:pt x="60666" y="1210789"/>
                    <a:pt x="55809" y="1223493"/>
                    <a:pt x="51516" y="1236372"/>
                  </a:cubicBezTo>
                  <a:cubicBezTo>
                    <a:pt x="55809" y="1257837"/>
                    <a:pt x="50381" y="1283951"/>
                    <a:pt x="64395" y="1300767"/>
                  </a:cubicBezTo>
                  <a:cubicBezTo>
                    <a:pt x="75726" y="1314365"/>
                    <a:pt x="105290" y="1327805"/>
                    <a:pt x="115910" y="1313645"/>
                  </a:cubicBezTo>
                  <a:cubicBezTo>
                    <a:pt x="129044" y="1296133"/>
                    <a:pt x="107324" y="1270716"/>
                    <a:pt x="103031" y="1249251"/>
                  </a:cubicBezTo>
                  <a:cubicBezTo>
                    <a:pt x="90152" y="1262130"/>
                    <a:pt x="74498" y="1272733"/>
                    <a:pt x="64395" y="1287888"/>
                  </a:cubicBezTo>
                  <a:cubicBezTo>
                    <a:pt x="35627" y="1331041"/>
                    <a:pt x="60314" y="1405706"/>
                    <a:pt x="64395" y="1442434"/>
                  </a:cubicBezTo>
                  <a:cubicBezTo>
                    <a:pt x="68688" y="1429555"/>
                    <a:pt x="90848" y="1403798"/>
                    <a:pt x="77273" y="1403798"/>
                  </a:cubicBezTo>
                  <a:cubicBezTo>
                    <a:pt x="23881" y="1403798"/>
                    <a:pt x="45231" y="1474477"/>
                    <a:pt x="25758" y="1493950"/>
                  </a:cubicBezTo>
                  <a:cubicBezTo>
                    <a:pt x="18970" y="1500738"/>
                    <a:pt x="8586" y="1485364"/>
                    <a:pt x="0" y="148107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29" name="Puolivapaa piirto 28"/>
            <p:cNvSpPr/>
            <p:nvPr/>
          </p:nvSpPr>
          <p:spPr>
            <a:xfrm>
              <a:off x="3162100" y="1266486"/>
              <a:ext cx="759854" cy="1495655"/>
            </a:xfrm>
            <a:custGeom>
              <a:avLst/>
              <a:gdLst>
                <a:gd name="connsiteX0" fmla="*/ 759854 w 759854"/>
                <a:gd name="connsiteY0" fmla="*/ 0 h 1495655"/>
                <a:gd name="connsiteX1" fmla="*/ 695459 w 759854"/>
                <a:gd name="connsiteY1" fmla="*/ 25758 h 1495655"/>
                <a:gd name="connsiteX2" fmla="*/ 643944 w 759854"/>
                <a:gd name="connsiteY2" fmla="*/ 103031 h 1495655"/>
                <a:gd name="connsiteX3" fmla="*/ 579549 w 759854"/>
                <a:gd name="connsiteY3" fmla="*/ 180305 h 1495655"/>
                <a:gd name="connsiteX4" fmla="*/ 592428 w 759854"/>
                <a:gd name="connsiteY4" fmla="*/ 257578 h 1495655"/>
                <a:gd name="connsiteX5" fmla="*/ 669702 w 759854"/>
                <a:gd name="connsiteY5" fmla="*/ 193183 h 1495655"/>
                <a:gd name="connsiteX6" fmla="*/ 656823 w 759854"/>
                <a:gd name="connsiteY6" fmla="*/ 154547 h 1495655"/>
                <a:gd name="connsiteX7" fmla="*/ 579549 w 759854"/>
                <a:gd name="connsiteY7" fmla="*/ 218941 h 1495655"/>
                <a:gd name="connsiteX8" fmla="*/ 553792 w 759854"/>
                <a:gd name="connsiteY8" fmla="*/ 270457 h 1495655"/>
                <a:gd name="connsiteX9" fmla="*/ 528034 w 759854"/>
                <a:gd name="connsiteY9" fmla="*/ 360609 h 1495655"/>
                <a:gd name="connsiteX10" fmla="*/ 540913 w 759854"/>
                <a:gd name="connsiteY10" fmla="*/ 425003 h 1495655"/>
                <a:gd name="connsiteX11" fmla="*/ 579549 w 759854"/>
                <a:gd name="connsiteY11" fmla="*/ 412124 h 1495655"/>
                <a:gd name="connsiteX12" fmla="*/ 592428 w 759854"/>
                <a:gd name="connsiteY12" fmla="*/ 373488 h 1495655"/>
                <a:gd name="connsiteX13" fmla="*/ 540913 w 759854"/>
                <a:gd name="connsiteY13" fmla="*/ 386367 h 1495655"/>
                <a:gd name="connsiteX14" fmla="*/ 515155 w 759854"/>
                <a:gd name="connsiteY14" fmla="*/ 437882 h 1495655"/>
                <a:gd name="connsiteX15" fmla="*/ 489397 w 759854"/>
                <a:gd name="connsiteY15" fmla="*/ 515155 h 1495655"/>
                <a:gd name="connsiteX16" fmla="*/ 450761 w 759854"/>
                <a:gd name="connsiteY16" fmla="*/ 540913 h 1495655"/>
                <a:gd name="connsiteX17" fmla="*/ 425003 w 759854"/>
                <a:gd name="connsiteY17" fmla="*/ 592429 h 1495655"/>
                <a:gd name="connsiteX18" fmla="*/ 412124 w 759854"/>
                <a:gd name="connsiteY18" fmla="*/ 643944 h 1495655"/>
                <a:gd name="connsiteX19" fmla="*/ 373487 w 759854"/>
                <a:gd name="connsiteY19" fmla="*/ 682581 h 1495655"/>
                <a:gd name="connsiteX20" fmla="*/ 399245 w 759854"/>
                <a:gd name="connsiteY20" fmla="*/ 798490 h 1495655"/>
                <a:gd name="connsiteX21" fmla="*/ 386366 w 759854"/>
                <a:gd name="connsiteY21" fmla="*/ 759854 h 1495655"/>
                <a:gd name="connsiteX22" fmla="*/ 296214 w 759854"/>
                <a:gd name="connsiteY22" fmla="*/ 785612 h 1495655"/>
                <a:gd name="connsiteX23" fmla="*/ 218941 w 759854"/>
                <a:gd name="connsiteY23" fmla="*/ 875764 h 1495655"/>
                <a:gd name="connsiteX24" fmla="*/ 231820 w 759854"/>
                <a:gd name="connsiteY24" fmla="*/ 953037 h 1495655"/>
                <a:gd name="connsiteX25" fmla="*/ 206062 w 759854"/>
                <a:gd name="connsiteY25" fmla="*/ 901521 h 1495655"/>
                <a:gd name="connsiteX26" fmla="*/ 180304 w 759854"/>
                <a:gd name="connsiteY26" fmla="*/ 940158 h 1495655"/>
                <a:gd name="connsiteX27" fmla="*/ 167426 w 759854"/>
                <a:gd name="connsiteY27" fmla="*/ 1004552 h 1495655"/>
                <a:gd name="connsiteX28" fmla="*/ 141668 w 759854"/>
                <a:gd name="connsiteY28" fmla="*/ 1056068 h 1495655"/>
                <a:gd name="connsiteX29" fmla="*/ 115910 w 759854"/>
                <a:gd name="connsiteY29" fmla="*/ 1094705 h 1495655"/>
                <a:gd name="connsiteX30" fmla="*/ 77273 w 759854"/>
                <a:gd name="connsiteY30" fmla="*/ 1146220 h 1495655"/>
                <a:gd name="connsiteX31" fmla="*/ 64395 w 759854"/>
                <a:gd name="connsiteY31" fmla="*/ 1197736 h 1495655"/>
                <a:gd name="connsiteX32" fmla="*/ 51516 w 759854"/>
                <a:gd name="connsiteY32" fmla="*/ 1236372 h 1495655"/>
                <a:gd name="connsiteX33" fmla="*/ 64395 w 759854"/>
                <a:gd name="connsiteY33" fmla="*/ 1300767 h 1495655"/>
                <a:gd name="connsiteX34" fmla="*/ 115910 w 759854"/>
                <a:gd name="connsiteY34" fmla="*/ 1313645 h 1495655"/>
                <a:gd name="connsiteX35" fmla="*/ 103031 w 759854"/>
                <a:gd name="connsiteY35" fmla="*/ 1249251 h 1495655"/>
                <a:gd name="connsiteX36" fmla="*/ 64395 w 759854"/>
                <a:gd name="connsiteY36" fmla="*/ 1287888 h 1495655"/>
                <a:gd name="connsiteX37" fmla="*/ 64395 w 759854"/>
                <a:gd name="connsiteY37" fmla="*/ 1442434 h 1495655"/>
                <a:gd name="connsiteX38" fmla="*/ 77273 w 759854"/>
                <a:gd name="connsiteY38" fmla="*/ 1403798 h 1495655"/>
                <a:gd name="connsiteX39" fmla="*/ 25758 w 759854"/>
                <a:gd name="connsiteY39" fmla="*/ 1493950 h 1495655"/>
                <a:gd name="connsiteX40" fmla="*/ 0 w 759854"/>
                <a:gd name="connsiteY40" fmla="*/ 1481071 h 1495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759854" h="1495655">
                  <a:moveTo>
                    <a:pt x="759854" y="0"/>
                  </a:moveTo>
                  <a:cubicBezTo>
                    <a:pt x="738389" y="8586"/>
                    <a:pt x="710504" y="8205"/>
                    <a:pt x="695459" y="25758"/>
                  </a:cubicBezTo>
                  <a:cubicBezTo>
                    <a:pt x="608427" y="127295"/>
                    <a:pt x="747683" y="68450"/>
                    <a:pt x="643944" y="103031"/>
                  </a:cubicBezTo>
                  <a:cubicBezTo>
                    <a:pt x="633922" y="113053"/>
                    <a:pt x="581790" y="160133"/>
                    <a:pt x="579549" y="180305"/>
                  </a:cubicBezTo>
                  <a:cubicBezTo>
                    <a:pt x="576665" y="206258"/>
                    <a:pt x="588135" y="231820"/>
                    <a:pt x="592428" y="257578"/>
                  </a:cubicBezTo>
                  <a:cubicBezTo>
                    <a:pt x="620841" y="243371"/>
                    <a:pt x="663082" y="232900"/>
                    <a:pt x="669702" y="193183"/>
                  </a:cubicBezTo>
                  <a:cubicBezTo>
                    <a:pt x="671934" y="179792"/>
                    <a:pt x="661116" y="167426"/>
                    <a:pt x="656823" y="154547"/>
                  </a:cubicBezTo>
                  <a:cubicBezTo>
                    <a:pt x="626017" y="175084"/>
                    <a:pt x="602084" y="187391"/>
                    <a:pt x="579549" y="218941"/>
                  </a:cubicBezTo>
                  <a:cubicBezTo>
                    <a:pt x="568390" y="234564"/>
                    <a:pt x="561355" y="252811"/>
                    <a:pt x="553792" y="270457"/>
                  </a:cubicBezTo>
                  <a:cubicBezTo>
                    <a:pt x="542705" y="296327"/>
                    <a:pt x="534571" y="334463"/>
                    <a:pt x="528034" y="360609"/>
                  </a:cubicBezTo>
                  <a:cubicBezTo>
                    <a:pt x="532327" y="382074"/>
                    <a:pt x="525435" y="409525"/>
                    <a:pt x="540913" y="425003"/>
                  </a:cubicBezTo>
                  <a:cubicBezTo>
                    <a:pt x="550512" y="434602"/>
                    <a:pt x="569950" y="421723"/>
                    <a:pt x="579549" y="412124"/>
                  </a:cubicBezTo>
                  <a:cubicBezTo>
                    <a:pt x="589148" y="402525"/>
                    <a:pt x="603723" y="381018"/>
                    <a:pt x="592428" y="373488"/>
                  </a:cubicBezTo>
                  <a:cubicBezTo>
                    <a:pt x="577701" y="363670"/>
                    <a:pt x="558085" y="382074"/>
                    <a:pt x="540913" y="386367"/>
                  </a:cubicBezTo>
                  <a:cubicBezTo>
                    <a:pt x="532327" y="403539"/>
                    <a:pt x="522285" y="420057"/>
                    <a:pt x="515155" y="437882"/>
                  </a:cubicBezTo>
                  <a:cubicBezTo>
                    <a:pt x="505071" y="463091"/>
                    <a:pt x="511988" y="500094"/>
                    <a:pt x="489397" y="515155"/>
                  </a:cubicBezTo>
                  <a:lnTo>
                    <a:pt x="450761" y="540913"/>
                  </a:lnTo>
                  <a:cubicBezTo>
                    <a:pt x="442175" y="558085"/>
                    <a:pt x="431744" y="574453"/>
                    <a:pt x="425003" y="592429"/>
                  </a:cubicBezTo>
                  <a:cubicBezTo>
                    <a:pt x="418788" y="609002"/>
                    <a:pt x="420906" y="628576"/>
                    <a:pt x="412124" y="643944"/>
                  </a:cubicBezTo>
                  <a:cubicBezTo>
                    <a:pt x="403087" y="659758"/>
                    <a:pt x="386366" y="669702"/>
                    <a:pt x="373487" y="682581"/>
                  </a:cubicBezTo>
                  <a:cubicBezTo>
                    <a:pt x="382073" y="721217"/>
                    <a:pt x="392738" y="759450"/>
                    <a:pt x="399245" y="798490"/>
                  </a:cubicBezTo>
                  <a:cubicBezTo>
                    <a:pt x="401477" y="811881"/>
                    <a:pt x="399837" y="761538"/>
                    <a:pt x="386366" y="759854"/>
                  </a:cubicBezTo>
                  <a:cubicBezTo>
                    <a:pt x="355354" y="755978"/>
                    <a:pt x="326265" y="777026"/>
                    <a:pt x="296214" y="785612"/>
                  </a:cubicBezTo>
                  <a:cubicBezTo>
                    <a:pt x="259603" y="810019"/>
                    <a:pt x="228583" y="822735"/>
                    <a:pt x="218941" y="875764"/>
                  </a:cubicBezTo>
                  <a:cubicBezTo>
                    <a:pt x="214270" y="901456"/>
                    <a:pt x="227527" y="927279"/>
                    <a:pt x="231820" y="953037"/>
                  </a:cubicBezTo>
                  <a:cubicBezTo>
                    <a:pt x="234462" y="945111"/>
                    <a:pt x="272108" y="875103"/>
                    <a:pt x="206062" y="901521"/>
                  </a:cubicBezTo>
                  <a:cubicBezTo>
                    <a:pt x="191690" y="907270"/>
                    <a:pt x="188890" y="927279"/>
                    <a:pt x="180304" y="940158"/>
                  </a:cubicBezTo>
                  <a:cubicBezTo>
                    <a:pt x="176011" y="961623"/>
                    <a:pt x="167426" y="982662"/>
                    <a:pt x="167426" y="1004552"/>
                  </a:cubicBezTo>
                  <a:cubicBezTo>
                    <a:pt x="167426" y="1077079"/>
                    <a:pt x="210708" y="1079082"/>
                    <a:pt x="141668" y="1056068"/>
                  </a:cubicBezTo>
                  <a:cubicBezTo>
                    <a:pt x="133082" y="1068947"/>
                    <a:pt x="124907" y="1082110"/>
                    <a:pt x="115910" y="1094705"/>
                  </a:cubicBezTo>
                  <a:cubicBezTo>
                    <a:pt x="103434" y="1112172"/>
                    <a:pt x="86872" y="1127021"/>
                    <a:pt x="77273" y="1146220"/>
                  </a:cubicBezTo>
                  <a:cubicBezTo>
                    <a:pt x="69357" y="1162052"/>
                    <a:pt x="69258" y="1180717"/>
                    <a:pt x="64395" y="1197736"/>
                  </a:cubicBezTo>
                  <a:cubicBezTo>
                    <a:pt x="60666" y="1210789"/>
                    <a:pt x="55809" y="1223493"/>
                    <a:pt x="51516" y="1236372"/>
                  </a:cubicBezTo>
                  <a:cubicBezTo>
                    <a:pt x="55809" y="1257837"/>
                    <a:pt x="50381" y="1283951"/>
                    <a:pt x="64395" y="1300767"/>
                  </a:cubicBezTo>
                  <a:cubicBezTo>
                    <a:pt x="75726" y="1314365"/>
                    <a:pt x="105290" y="1327805"/>
                    <a:pt x="115910" y="1313645"/>
                  </a:cubicBezTo>
                  <a:cubicBezTo>
                    <a:pt x="129044" y="1296133"/>
                    <a:pt x="107324" y="1270716"/>
                    <a:pt x="103031" y="1249251"/>
                  </a:cubicBezTo>
                  <a:cubicBezTo>
                    <a:pt x="90152" y="1262130"/>
                    <a:pt x="74498" y="1272733"/>
                    <a:pt x="64395" y="1287888"/>
                  </a:cubicBezTo>
                  <a:cubicBezTo>
                    <a:pt x="35627" y="1331041"/>
                    <a:pt x="60314" y="1405706"/>
                    <a:pt x="64395" y="1442434"/>
                  </a:cubicBezTo>
                  <a:cubicBezTo>
                    <a:pt x="68688" y="1429555"/>
                    <a:pt x="90848" y="1403798"/>
                    <a:pt x="77273" y="1403798"/>
                  </a:cubicBezTo>
                  <a:cubicBezTo>
                    <a:pt x="23881" y="1403798"/>
                    <a:pt x="45231" y="1474477"/>
                    <a:pt x="25758" y="1493950"/>
                  </a:cubicBezTo>
                  <a:cubicBezTo>
                    <a:pt x="18970" y="1500738"/>
                    <a:pt x="8586" y="1485364"/>
                    <a:pt x="0" y="148107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30" name="Tekstiruutu 29"/>
            <p:cNvSpPr txBox="1"/>
            <p:nvPr/>
          </p:nvSpPr>
          <p:spPr>
            <a:xfrm>
              <a:off x="323528" y="3037602"/>
              <a:ext cx="1253805" cy="369332"/>
            </a:xfrm>
            <a:prstGeom prst="rect">
              <a:avLst/>
            </a:prstGeom>
            <a:noFill/>
          </p:spPr>
          <p:txBody>
            <a:bodyPr wrap="none" rtlCol="0">
              <a:spAutoFit/>
            </a:bodyPr>
            <a:lstStyle/>
            <a:p>
              <a:r>
                <a:rPr lang="sv-FI" dirty="0" err="1" smtClean="0"/>
                <a:t>Jättöpyörre</a:t>
              </a:r>
              <a:endParaRPr lang="sv-FI" dirty="0"/>
            </a:p>
          </p:txBody>
        </p:sp>
      </p:grpSp>
    </p:spTree>
    <p:extLst>
      <p:ext uri="{BB962C8B-B14F-4D97-AF65-F5344CB8AC3E}">
        <p14:creationId xmlns:p14="http://schemas.microsoft.com/office/powerpoint/2010/main" val="19054322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57744" y="288339"/>
            <a:ext cx="2350160" cy="1732837"/>
          </a:xfrm>
          <a:prstGeom prst="rect">
            <a:avLst/>
          </a:prstGeom>
        </p:spPr>
      </p:pic>
      <p:pic>
        <p:nvPicPr>
          <p:cNvPr id="3" name="Kuva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5797" y="4814830"/>
            <a:ext cx="2425641" cy="1788491"/>
          </a:xfrm>
          <a:prstGeom prst="rect">
            <a:avLst/>
          </a:prstGeom>
        </p:spPr>
      </p:pic>
      <p:cxnSp>
        <p:nvCxnSpPr>
          <p:cNvPr id="5" name="Suora yhdysviiva 4"/>
          <p:cNvCxnSpPr/>
          <p:nvPr/>
        </p:nvCxnSpPr>
        <p:spPr>
          <a:xfrm>
            <a:off x="2532824" y="404664"/>
            <a:ext cx="3767368" cy="475252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uora yhdysviiva 7"/>
          <p:cNvCxnSpPr/>
          <p:nvPr/>
        </p:nvCxnSpPr>
        <p:spPr>
          <a:xfrm flipH="1" flipV="1">
            <a:off x="2532824" y="1340768"/>
            <a:ext cx="3898011" cy="39604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uora yhdysviiva 17"/>
          <p:cNvCxnSpPr/>
          <p:nvPr/>
        </p:nvCxnSpPr>
        <p:spPr>
          <a:xfrm>
            <a:off x="3739992" y="248477"/>
            <a:ext cx="0" cy="6408712"/>
          </a:xfrm>
          <a:prstGeom prst="line">
            <a:avLst/>
          </a:prstGeom>
        </p:spPr>
        <p:style>
          <a:lnRef idx="1">
            <a:schemeClr val="accent1"/>
          </a:lnRef>
          <a:fillRef idx="0">
            <a:schemeClr val="accent1"/>
          </a:fillRef>
          <a:effectRef idx="0">
            <a:schemeClr val="accent1"/>
          </a:effectRef>
          <a:fontRef idx="minor">
            <a:schemeClr val="tx1"/>
          </a:fontRef>
        </p:style>
      </p:cxnSp>
      <p:sp>
        <p:nvSpPr>
          <p:cNvPr id="4" name="Tekstiruutu 3"/>
          <p:cNvSpPr txBox="1"/>
          <p:nvPr/>
        </p:nvSpPr>
        <p:spPr>
          <a:xfrm>
            <a:off x="5436096" y="1628800"/>
            <a:ext cx="2583528" cy="369332"/>
          </a:xfrm>
          <a:prstGeom prst="rect">
            <a:avLst/>
          </a:prstGeom>
          <a:noFill/>
        </p:spPr>
        <p:txBody>
          <a:bodyPr wrap="none" rtlCol="0">
            <a:spAutoFit/>
          </a:bodyPr>
          <a:lstStyle/>
          <a:p>
            <a:r>
              <a:rPr lang="sv-FI" dirty="0" err="1" smtClean="0"/>
              <a:t>Karkea</a:t>
            </a:r>
            <a:r>
              <a:rPr lang="sv-FI" dirty="0" smtClean="0"/>
              <a:t> </a:t>
            </a:r>
            <a:r>
              <a:rPr lang="sv-FI" dirty="0" err="1" smtClean="0"/>
              <a:t>ajatus</a:t>
            </a:r>
            <a:r>
              <a:rPr lang="sv-FI" dirty="0" smtClean="0"/>
              <a:t> ”</a:t>
            </a:r>
            <a:r>
              <a:rPr lang="sv-FI" dirty="0" err="1" smtClean="0"/>
              <a:t>merkeistä</a:t>
            </a:r>
            <a:r>
              <a:rPr lang="sv-FI" dirty="0" smtClean="0"/>
              <a:t>”</a:t>
            </a:r>
            <a:endParaRPr lang="sv-FI" dirty="0"/>
          </a:p>
        </p:txBody>
      </p:sp>
      <p:cxnSp>
        <p:nvCxnSpPr>
          <p:cNvPr id="10" name="Suora yhdysviiva 9"/>
          <p:cNvCxnSpPr/>
          <p:nvPr/>
        </p:nvCxnSpPr>
        <p:spPr>
          <a:xfrm>
            <a:off x="5399433" y="404664"/>
            <a:ext cx="0" cy="6408712"/>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kstiruutu 10"/>
          <p:cNvSpPr txBox="1"/>
          <p:nvPr/>
        </p:nvSpPr>
        <p:spPr>
          <a:xfrm>
            <a:off x="3920609" y="4283804"/>
            <a:ext cx="1011431" cy="369332"/>
          </a:xfrm>
          <a:prstGeom prst="rect">
            <a:avLst/>
          </a:prstGeom>
          <a:noFill/>
        </p:spPr>
        <p:txBody>
          <a:bodyPr wrap="none" rtlCol="0">
            <a:spAutoFit/>
          </a:bodyPr>
          <a:lstStyle/>
          <a:p>
            <a:r>
              <a:rPr lang="sv-FI" dirty="0" err="1" smtClean="0"/>
              <a:t>Turvaväli</a:t>
            </a:r>
            <a:endParaRPr lang="sv-FI" dirty="0"/>
          </a:p>
        </p:txBody>
      </p:sp>
    </p:spTree>
    <p:extLst>
      <p:ext uri="{BB962C8B-B14F-4D97-AF65-F5344CB8AC3E}">
        <p14:creationId xmlns:p14="http://schemas.microsoft.com/office/powerpoint/2010/main" val="3071500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KOOSSA</a:t>
            </a:r>
            <a:endParaRPr lang="fi-FI" dirty="0"/>
          </a:p>
        </p:txBody>
      </p:sp>
      <p:sp>
        <p:nvSpPr>
          <p:cNvPr id="3" name="Sisällön paikkamerkki 2"/>
          <p:cNvSpPr>
            <a:spLocks noGrp="1"/>
          </p:cNvSpPr>
          <p:nvPr>
            <p:ph idx="1"/>
          </p:nvPr>
        </p:nvSpPr>
        <p:spPr/>
        <p:txBody>
          <a:bodyPr>
            <a:normAutofit lnSpcReduction="10000"/>
          </a:bodyPr>
          <a:lstStyle/>
          <a:p>
            <a:r>
              <a:rPr lang="sv-FI" dirty="0" err="1"/>
              <a:t>Paikka</a:t>
            </a:r>
            <a:r>
              <a:rPr lang="sv-FI" dirty="0"/>
              <a:t> </a:t>
            </a:r>
            <a:r>
              <a:rPr lang="sv-FI" dirty="0" err="1"/>
              <a:t>viimeistellään</a:t>
            </a:r>
            <a:r>
              <a:rPr lang="sv-FI" dirty="0"/>
              <a:t> siten, </a:t>
            </a:r>
            <a:r>
              <a:rPr lang="sv-FI" dirty="0" err="1"/>
              <a:t>että</a:t>
            </a:r>
            <a:r>
              <a:rPr lang="sv-FI" dirty="0"/>
              <a:t> </a:t>
            </a:r>
            <a:r>
              <a:rPr lang="sv-FI" dirty="0" err="1"/>
              <a:t>kerrostus</a:t>
            </a:r>
            <a:r>
              <a:rPr lang="sv-FI" dirty="0"/>
              <a:t> </a:t>
            </a:r>
            <a:r>
              <a:rPr lang="sv-FI" dirty="0" err="1"/>
              <a:t>nostetaan</a:t>
            </a:r>
            <a:r>
              <a:rPr lang="sv-FI" dirty="0"/>
              <a:t> </a:t>
            </a:r>
            <a:r>
              <a:rPr lang="sv-FI" dirty="0" err="1"/>
              <a:t>kohdilleen</a:t>
            </a:r>
            <a:r>
              <a:rPr lang="sv-FI" dirty="0"/>
              <a:t>.</a:t>
            </a:r>
          </a:p>
          <a:p>
            <a:r>
              <a:rPr lang="sv-FI" dirty="0" err="1"/>
              <a:t>Lopuksi</a:t>
            </a:r>
            <a:r>
              <a:rPr lang="sv-FI" dirty="0"/>
              <a:t> </a:t>
            </a:r>
            <a:r>
              <a:rPr lang="sv-FI" dirty="0" err="1" smtClean="0"/>
              <a:t>siipikone</a:t>
            </a:r>
            <a:r>
              <a:rPr lang="sv-FI" dirty="0" smtClean="0"/>
              <a:t> </a:t>
            </a:r>
            <a:r>
              <a:rPr lang="sv-FI" dirty="0" err="1"/>
              <a:t>ilmoittaa</a:t>
            </a:r>
            <a:r>
              <a:rPr lang="sv-FI" dirty="0"/>
              <a:t> ”</a:t>
            </a:r>
            <a:r>
              <a:rPr lang="sv-FI" dirty="0" err="1"/>
              <a:t>paikka</a:t>
            </a:r>
            <a:r>
              <a:rPr lang="sv-FI" dirty="0"/>
              <a:t>”</a:t>
            </a:r>
          </a:p>
          <a:p>
            <a:r>
              <a:rPr lang="sv-FI" dirty="0"/>
              <a:t>Jos </a:t>
            </a:r>
            <a:r>
              <a:rPr lang="sv-FI" dirty="0" err="1" smtClean="0"/>
              <a:t>johtokone</a:t>
            </a:r>
            <a:r>
              <a:rPr lang="sv-FI" dirty="0" smtClean="0"/>
              <a:t> </a:t>
            </a:r>
            <a:r>
              <a:rPr lang="sv-FI" dirty="0" err="1"/>
              <a:t>joutuu</a:t>
            </a:r>
            <a:r>
              <a:rPr lang="sv-FI" dirty="0"/>
              <a:t> </a:t>
            </a:r>
            <a:r>
              <a:rPr lang="sv-FI" dirty="0" err="1"/>
              <a:t>kaartamaan</a:t>
            </a:r>
            <a:r>
              <a:rPr lang="sv-FI" dirty="0"/>
              <a:t> </a:t>
            </a:r>
            <a:r>
              <a:rPr lang="sv-FI" dirty="0" err="1"/>
              <a:t>jotta</a:t>
            </a:r>
            <a:r>
              <a:rPr lang="sv-FI" dirty="0"/>
              <a:t> </a:t>
            </a:r>
            <a:r>
              <a:rPr lang="sv-FI" dirty="0" err="1" smtClean="0"/>
              <a:t>pulja</a:t>
            </a:r>
            <a:r>
              <a:rPr lang="sv-FI" dirty="0" smtClean="0"/>
              <a:t> </a:t>
            </a:r>
            <a:r>
              <a:rPr lang="sv-FI" dirty="0" err="1"/>
              <a:t>pysyisi</a:t>
            </a:r>
            <a:r>
              <a:rPr lang="sv-FI" dirty="0"/>
              <a:t> </a:t>
            </a:r>
            <a:r>
              <a:rPr lang="sv-FI" dirty="0" err="1"/>
              <a:t>nousualueella</a:t>
            </a:r>
            <a:r>
              <a:rPr lang="sv-FI" dirty="0"/>
              <a:t> on se </a:t>
            </a:r>
            <a:r>
              <a:rPr lang="sv-FI" dirty="0" err="1"/>
              <a:t>ilmoitettava</a:t>
            </a:r>
            <a:r>
              <a:rPr lang="sv-FI" dirty="0"/>
              <a:t> </a:t>
            </a:r>
            <a:r>
              <a:rPr lang="sv-FI" dirty="0" err="1"/>
              <a:t>etukäteen</a:t>
            </a:r>
            <a:endParaRPr lang="sv-FI" dirty="0"/>
          </a:p>
          <a:p>
            <a:r>
              <a:rPr lang="sv-FI" dirty="0" err="1" smtClean="0"/>
              <a:t>Siipikone</a:t>
            </a:r>
            <a:r>
              <a:rPr lang="sv-FI" dirty="0" smtClean="0"/>
              <a:t> </a:t>
            </a:r>
            <a:r>
              <a:rPr lang="sv-FI" dirty="0" err="1"/>
              <a:t>säilyttää</a:t>
            </a:r>
            <a:r>
              <a:rPr lang="sv-FI" dirty="0"/>
              <a:t> </a:t>
            </a:r>
            <a:r>
              <a:rPr lang="sv-FI" dirty="0" err="1"/>
              <a:t>tällöin</a:t>
            </a:r>
            <a:r>
              <a:rPr lang="sv-FI" dirty="0"/>
              <a:t> </a:t>
            </a:r>
            <a:r>
              <a:rPr lang="sv-FI" dirty="0" err="1"/>
              <a:t>kerrostuksen</a:t>
            </a:r>
            <a:r>
              <a:rPr lang="sv-FI" dirty="0"/>
              <a:t> </a:t>
            </a:r>
            <a:r>
              <a:rPr lang="sv-FI" dirty="0" err="1"/>
              <a:t>alapuolella</a:t>
            </a:r>
            <a:r>
              <a:rPr lang="sv-FI" dirty="0"/>
              <a:t> ja </a:t>
            </a:r>
            <a:r>
              <a:rPr lang="sv-FI" dirty="0" err="1"/>
              <a:t>kun</a:t>
            </a:r>
            <a:r>
              <a:rPr lang="sv-FI" dirty="0"/>
              <a:t> </a:t>
            </a:r>
            <a:r>
              <a:rPr lang="sv-FI" dirty="0" err="1" smtClean="0"/>
              <a:t>johtokone</a:t>
            </a:r>
            <a:r>
              <a:rPr lang="sv-FI" dirty="0" smtClean="0"/>
              <a:t> </a:t>
            </a:r>
            <a:r>
              <a:rPr lang="sv-FI" dirty="0" err="1" smtClean="0"/>
              <a:t>oikaisee</a:t>
            </a:r>
            <a:r>
              <a:rPr lang="sv-FI" dirty="0" smtClean="0"/>
              <a:t>, </a:t>
            </a:r>
            <a:r>
              <a:rPr lang="sv-FI" dirty="0" err="1"/>
              <a:t>aloittaa</a:t>
            </a:r>
            <a:r>
              <a:rPr lang="sv-FI" dirty="0"/>
              <a:t> </a:t>
            </a:r>
            <a:r>
              <a:rPr lang="sv-FI" dirty="0" err="1"/>
              <a:t>kokoontumisen</a:t>
            </a:r>
            <a:r>
              <a:rPr lang="sv-FI" dirty="0"/>
              <a:t> </a:t>
            </a:r>
            <a:r>
              <a:rPr lang="sv-FI" dirty="0" err="1"/>
              <a:t>uudelleen</a:t>
            </a:r>
            <a:r>
              <a:rPr lang="sv-FI" dirty="0"/>
              <a:t>.</a:t>
            </a:r>
          </a:p>
          <a:p>
            <a:endParaRPr lang="fi-FI" dirty="0"/>
          </a:p>
        </p:txBody>
      </p:sp>
    </p:spTree>
    <p:extLst>
      <p:ext uri="{BB962C8B-B14F-4D97-AF65-F5344CB8AC3E}">
        <p14:creationId xmlns:p14="http://schemas.microsoft.com/office/powerpoint/2010/main" val="1199506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b="1" dirty="0" err="1" smtClean="0"/>
              <a:t>Nousu</a:t>
            </a:r>
            <a:r>
              <a:rPr lang="sv-FI" b="1" dirty="0" smtClean="0"/>
              <a:t> </a:t>
            </a:r>
            <a:r>
              <a:rPr lang="sv-FI" b="1" dirty="0" err="1" smtClean="0"/>
              <a:t>aikana</a:t>
            </a:r>
            <a:r>
              <a:rPr lang="sv-FI" b="1" dirty="0" smtClean="0"/>
              <a:t>, </a:t>
            </a:r>
            <a:r>
              <a:rPr lang="sv-FI" b="1" dirty="0" err="1" smtClean="0"/>
              <a:t>huomioita</a:t>
            </a:r>
            <a:endParaRPr lang="sv-FI" b="1" dirty="0"/>
          </a:p>
        </p:txBody>
      </p:sp>
      <p:sp>
        <p:nvSpPr>
          <p:cNvPr id="3" name="Sisällön paikkamerkki 2"/>
          <p:cNvSpPr>
            <a:spLocks noGrp="1"/>
          </p:cNvSpPr>
          <p:nvPr>
            <p:ph idx="1"/>
          </p:nvPr>
        </p:nvSpPr>
        <p:spPr/>
        <p:txBody>
          <a:bodyPr>
            <a:normAutofit fontScale="92500" lnSpcReduction="20000"/>
          </a:bodyPr>
          <a:lstStyle/>
          <a:p>
            <a:r>
              <a:rPr lang="sv-FI" dirty="0" err="1" smtClean="0"/>
              <a:t>Johtokoneen</a:t>
            </a:r>
            <a:r>
              <a:rPr lang="sv-FI" dirty="0" smtClean="0"/>
              <a:t> </a:t>
            </a:r>
            <a:r>
              <a:rPr lang="sv-FI" dirty="0" err="1" smtClean="0"/>
              <a:t>tulisi</a:t>
            </a:r>
            <a:r>
              <a:rPr lang="sv-FI" dirty="0" smtClean="0"/>
              <a:t> </a:t>
            </a:r>
            <a:r>
              <a:rPr lang="sv-FI" dirty="0" err="1" smtClean="0"/>
              <a:t>rajoittaa</a:t>
            </a:r>
            <a:r>
              <a:rPr lang="sv-FI" dirty="0" smtClean="0"/>
              <a:t> </a:t>
            </a:r>
            <a:r>
              <a:rPr lang="sv-FI" dirty="0" err="1" smtClean="0"/>
              <a:t>tehonkäyttöä</a:t>
            </a:r>
            <a:r>
              <a:rPr lang="sv-FI" dirty="0" smtClean="0"/>
              <a:t> </a:t>
            </a:r>
            <a:r>
              <a:rPr lang="sv-FI" dirty="0" err="1" smtClean="0"/>
              <a:t>jonkun</a:t>
            </a:r>
            <a:r>
              <a:rPr lang="sv-FI" dirty="0" smtClean="0"/>
              <a:t> </a:t>
            </a:r>
            <a:r>
              <a:rPr lang="sv-FI" dirty="0" err="1" smtClean="0"/>
              <a:t>verran</a:t>
            </a:r>
            <a:r>
              <a:rPr lang="sv-FI" dirty="0" smtClean="0"/>
              <a:t> </a:t>
            </a:r>
            <a:r>
              <a:rPr lang="sv-FI" dirty="0" err="1" smtClean="0"/>
              <a:t>jotta</a:t>
            </a:r>
            <a:r>
              <a:rPr lang="sv-FI" dirty="0" smtClean="0"/>
              <a:t> </a:t>
            </a:r>
            <a:r>
              <a:rPr lang="sv-FI" dirty="0" err="1" smtClean="0"/>
              <a:t>siipikoneelle</a:t>
            </a:r>
            <a:r>
              <a:rPr lang="sv-FI" dirty="0" smtClean="0"/>
              <a:t> </a:t>
            </a:r>
            <a:r>
              <a:rPr lang="sv-FI" dirty="0" err="1" smtClean="0"/>
              <a:t>jää</a:t>
            </a:r>
            <a:r>
              <a:rPr lang="sv-FI" dirty="0" smtClean="0"/>
              <a:t> </a:t>
            </a:r>
            <a:r>
              <a:rPr lang="sv-FI" dirty="0" err="1" smtClean="0"/>
              <a:t>tehoreserviä</a:t>
            </a:r>
            <a:r>
              <a:rPr lang="sv-FI" dirty="0" smtClean="0"/>
              <a:t> </a:t>
            </a:r>
            <a:r>
              <a:rPr lang="sv-FI" dirty="0" err="1" smtClean="0"/>
              <a:t>kaarrosten</a:t>
            </a:r>
            <a:r>
              <a:rPr lang="sv-FI" dirty="0" smtClean="0"/>
              <a:t> (</a:t>
            </a:r>
            <a:r>
              <a:rPr lang="sv-FI" dirty="0" err="1" smtClean="0"/>
              <a:t>sisä</a:t>
            </a:r>
            <a:r>
              <a:rPr lang="sv-FI" dirty="0" smtClean="0"/>
              <a:t>/</a:t>
            </a:r>
            <a:r>
              <a:rPr lang="sv-FI" dirty="0" err="1" smtClean="0"/>
              <a:t>ulko</a:t>
            </a:r>
            <a:r>
              <a:rPr lang="sv-FI" dirty="0" smtClean="0"/>
              <a:t>) </a:t>
            </a:r>
            <a:r>
              <a:rPr lang="sv-FI" dirty="0" err="1" smtClean="0"/>
              <a:t>passaamiseksi</a:t>
            </a:r>
            <a:r>
              <a:rPr lang="sv-FI" dirty="0" smtClean="0"/>
              <a:t>.</a:t>
            </a:r>
          </a:p>
          <a:p>
            <a:r>
              <a:rPr lang="sv-FI" dirty="0" err="1" smtClean="0"/>
              <a:t>Olisi</a:t>
            </a:r>
            <a:r>
              <a:rPr lang="sv-FI" dirty="0" smtClean="0"/>
              <a:t> </a:t>
            </a:r>
            <a:r>
              <a:rPr lang="sv-FI" dirty="0" err="1" smtClean="0"/>
              <a:t>myös</a:t>
            </a:r>
            <a:r>
              <a:rPr lang="sv-FI" dirty="0" smtClean="0"/>
              <a:t> </a:t>
            </a:r>
            <a:r>
              <a:rPr lang="sv-FI" dirty="0" err="1" smtClean="0"/>
              <a:t>suotavaa</a:t>
            </a:r>
            <a:r>
              <a:rPr lang="sv-FI" dirty="0" smtClean="0"/>
              <a:t> </a:t>
            </a:r>
            <a:r>
              <a:rPr lang="sv-FI" dirty="0" err="1" smtClean="0"/>
              <a:t>että</a:t>
            </a:r>
            <a:r>
              <a:rPr lang="sv-FI" dirty="0" smtClean="0"/>
              <a:t> </a:t>
            </a:r>
            <a:r>
              <a:rPr lang="sv-FI" dirty="0" err="1" smtClean="0"/>
              <a:t>kaartoja</a:t>
            </a:r>
            <a:r>
              <a:rPr lang="sv-FI" dirty="0" smtClean="0"/>
              <a:t> </a:t>
            </a:r>
            <a:r>
              <a:rPr lang="sv-FI" dirty="0" err="1" smtClean="0"/>
              <a:t>ajettaisiin</a:t>
            </a:r>
            <a:r>
              <a:rPr lang="sv-FI" dirty="0" smtClean="0"/>
              <a:t> </a:t>
            </a:r>
            <a:r>
              <a:rPr lang="sv-FI" dirty="0" err="1" smtClean="0"/>
              <a:t>myös</a:t>
            </a:r>
            <a:r>
              <a:rPr lang="sv-FI" dirty="0" smtClean="0"/>
              <a:t> </a:t>
            </a:r>
            <a:r>
              <a:rPr lang="sv-FI" dirty="0" err="1" smtClean="0"/>
              <a:t>toiseenkiin</a:t>
            </a:r>
            <a:r>
              <a:rPr lang="sv-FI" dirty="0" smtClean="0"/>
              <a:t> </a:t>
            </a:r>
            <a:r>
              <a:rPr lang="sv-FI" dirty="0" err="1" smtClean="0"/>
              <a:t>suuntaan</a:t>
            </a:r>
            <a:r>
              <a:rPr lang="sv-FI" dirty="0" smtClean="0"/>
              <a:t> </a:t>
            </a:r>
            <a:r>
              <a:rPr lang="sv-FI" dirty="0" err="1" smtClean="0"/>
              <a:t>kun</a:t>
            </a:r>
            <a:r>
              <a:rPr lang="sv-FI" dirty="0" smtClean="0"/>
              <a:t> </a:t>
            </a:r>
            <a:r>
              <a:rPr lang="sv-FI" dirty="0" err="1" smtClean="0"/>
              <a:t>vain</a:t>
            </a:r>
            <a:r>
              <a:rPr lang="sv-FI" dirty="0" smtClean="0"/>
              <a:t> </a:t>
            </a:r>
            <a:r>
              <a:rPr lang="sv-FI" dirty="0" err="1" smtClean="0"/>
              <a:t>vasemmalle</a:t>
            </a:r>
            <a:r>
              <a:rPr lang="sv-FI" dirty="0" smtClean="0"/>
              <a:t> tai </a:t>
            </a:r>
            <a:r>
              <a:rPr lang="sv-FI" dirty="0" err="1" smtClean="0"/>
              <a:t>oikealle</a:t>
            </a:r>
            <a:endParaRPr lang="sv-FI" dirty="0" smtClean="0"/>
          </a:p>
          <a:p>
            <a:r>
              <a:rPr lang="sv-FI" dirty="0" smtClean="0"/>
              <a:t>Jos </a:t>
            </a:r>
            <a:r>
              <a:rPr lang="sv-FI" dirty="0" err="1" smtClean="0"/>
              <a:t>kaartojen</a:t>
            </a:r>
            <a:r>
              <a:rPr lang="sv-FI" dirty="0" smtClean="0"/>
              <a:t> </a:t>
            </a:r>
            <a:r>
              <a:rPr lang="sv-FI" dirty="0" err="1" smtClean="0"/>
              <a:t>suunnassa</a:t>
            </a:r>
            <a:r>
              <a:rPr lang="sv-FI" dirty="0" smtClean="0"/>
              <a:t> </a:t>
            </a:r>
            <a:r>
              <a:rPr lang="sv-FI" dirty="0" err="1" smtClean="0"/>
              <a:t>pystyy</a:t>
            </a:r>
            <a:r>
              <a:rPr lang="sv-FI" dirty="0" smtClean="0"/>
              <a:t> </a:t>
            </a:r>
            <a:r>
              <a:rPr lang="sv-FI" dirty="0" err="1" smtClean="0"/>
              <a:t>huomioimaan</a:t>
            </a:r>
            <a:r>
              <a:rPr lang="sv-FI" dirty="0" smtClean="0"/>
              <a:t> </a:t>
            </a:r>
            <a:r>
              <a:rPr lang="sv-FI" dirty="0" err="1" smtClean="0"/>
              <a:t>auringon</a:t>
            </a:r>
            <a:r>
              <a:rPr lang="sv-FI" dirty="0" smtClean="0"/>
              <a:t> </a:t>
            </a:r>
            <a:r>
              <a:rPr lang="sv-FI" dirty="0" err="1" smtClean="0"/>
              <a:t>niin</a:t>
            </a:r>
            <a:r>
              <a:rPr lang="sv-FI" dirty="0" smtClean="0"/>
              <a:t> sekin </a:t>
            </a:r>
            <a:r>
              <a:rPr lang="sv-FI" dirty="0" err="1" smtClean="0"/>
              <a:t>olisi</a:t>
            </a:r>
            <a:r>
              <a:rPr lang="sv-FI" dirty="0" smtClean="0"/>
              <a:t> </a:t>
            </a:r>
            <a:r>
              <a:rPr lang="sv-FI" dirty="0" err="1" smtClean="0"/>
              <a:t>suotavaa</a:t>
            </a:r>
            <a:r>
              <a:rPr lang="sv-FI" dirty="0" smtClean="0"/>
              <a:t>.</a:t>
            </a:r>
          </a:p>
          <a:p>
            <a:r>
              <a:rPr lang="sv-FI" dirty="0" err="1" smtClean="0"/>
              <a:t>Nousu</a:t>
            </a:r>
            <a:r>
              <a:rPr lang="sv-FI" dirty="0" smtClean="0"/>
              <a:t> </a:t>
            </a:r>
            <a:r>
              <a:rPr lang="sv-FI" dirty="0" err="1" smtClean="0"/>
              <a:t>kestänee</a:t>
            </a:r>
            <a:r>
              <a:rPr lang="sv-FI" dirty="0" smtClean="0"/>
              <a:t> </a:t>
            </a:r>
            <a:r>
              <a:rPr lang="sv-FI" dirty="0" err="1" smtClean="0"/>
              <a:t>jonkin</a:t>
            </a:r>
            <a:r>
              <a:rPr lang="sv-FI" dirty="0" smtClean="0"/>
              <a:t> </a:t>
            </a:r>
            <a:r>
              <a:rPr lang="sv-FI" dirty="0" err="1" smtClean="0"/>
              <a:t>aikaa</a:t>
            </a:r>
            <a:r>
              <a:rPr lang="sv-FI" dirty="0" smtClean="0"/>
              <a:t>, </a:t>
            </a:r>
            <a:r>
              <a:rPr lang="sv-FI" dirty="0" err="1" smtClean="0"/>
              <a:t>siipikoneen</a:t>
            </a:r>
            <a:r>
              <a:rPr lang="sv-FI" dirty="0" smtClean="0"/>
              <a:t> </a:t>
            </a:r>
            <a:r>
              <a:rPr lang="sv-FI" dirty="0" err="1" smtClean="0"/>
              <a:t>ohjaajan</a:t>
            </a:r>
            <a:r>
              <a:rPr lang="sv-FI" dirty="0" smtClean="0"/>
              <a:t> </a:t>
            </a:r>
            <a:r>
              <a:rPr lang="sv-FI" dirty="0" err="1" smtClean="0"/>
              <a:t>olisi</a:t>
            </a:r>
            <a:r>
              <a:rPr lang="sv-FI" dirty="0" smtClean="0"/>
              <a:t> </a:t>
            </a:r>
            <a:r>
              <a:rPr lang="sv-FI" dirty="0" err="1" smtClean="0"/>
              <a:t>hyvä</a:t>
            </a:r>
            <a:r>
              <a:rPr lang="sv-FI" dirty="0" smtClean="0"/>
              <a:t> </a:t>
            </a:r>
            <a:r>
              <a:rPr lang="sv-FI" dirty="0" err="1" smtClean="0"/>
              <a:t>rentouttaa</a:t>
            </a:r>
            <a:r>
              <a:rPr lang="sv-FI" dirty="0" smtClean="0"/>
              <a:t> </a:t>
            </a:r>
            <a:r>
              <a:rPr lang="sv-FI" dirty="0" err="1" smtClean="0"/>
              <a:t>itseään</a:t>
            </a:r>
            <a:r>
              <a:rPr lang="sv-FI" dirty="0" smtClean="0"/>
              <a:t> </a:t>
            </a:r>
            <a:r>
              <a:rPr lang="sv-FI" dirty="0" err="1" smtClean="0"/>
              <a:t>niin</a:t>
            </a:r>
            <a:r>
              <a:rPr lang="sv-FI" dirty="0" smtClean="0"/>
              <a:t> </a:t>
            </a:r>
            <a:r>
              <a:rPr lang="sv-FI" dirty="0" err="1" smtClean="0"/>
              <a:t>paljon</a:t>
            </a:r>
            <a:r>
              <a:rPr lang="sv-FI" dirty="0" smtClean="0"/>
              <a:t> </a:t>
            </a:r>
            <a:r>
              <a:rPr lang="sv-FI" dirty="0" err="1" smtClean="0"/>
              <a:t>kun</a:t>
            </a:r>
            <a:r>
              <a:rPr lang="sv-FI" dirty="0" smtClean="0"/>
              <a:t> on </a:t>
            </a:r>
            <a:r>
              <a:rPr lang="sv-FI" dirty="0" err="1" smtClean="0"/>
              <a:t>mahdollista</a:t>
            </a:r>
            <a:r>
              <a:rPr lang="sv-FI" dirty="0" smtClean="0"/>
              <a:t> (</a:t>
            </a:r>
            <a:r>
              <a:rPr lang="sv-FI" dirty="0" err="1" smtClean="0"/>
              <a:t>vrt</a:t>
            </a:r>
            <a:r>
              <a:rPr lang="sv-FI" dirty="0" smtClean="0"/>
              <a:t> </a:t>
            </a:r>
            <a:r>
              <a:rPr lang="sv-FI" dirty="0" err="1" smtClean="0"/>
              <a:t>mailan</a:t>
            </a:r>
            <a:r>
              <a:rPr lang="sv-FI" dirty="0" smtClean="0"/>
              <a:t> puristaminen)</a:t>
            </a:r>
          </a:p>
        </p:txBody>
      </p:sp>
    </p:spTree>
    <p:extLst>
      <p:ext uri="{BB962C8B-B14F-4D97-AF65-F5344CB8AC3E}">
        <p14:creationId xmlns:p14="http://schemas.microsoft.com/office/powerpoint/2010/main" val="40597945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kstiruutu 11"/>
          <p:cNvSpPr txBox="1"/>
          <p:nvPr/>
        </p:nvSpPr>
        <p:spPr>
          <a:xfrm flipH="1">
            <a:off x="2418658" y="827420"/>
            <a:ext cx="1073222" cy="369332"/>
          </a:xfrm>
          <a:prstGeom prst="rect">
            <a:avLst/>
          </a:prstGeom>
          <a:noFill/>
        </p:spPr>
        <p:txBody>
          <a:bodyPr wrap="none" rtlCol="0">
            <a:spAutoFit/>
          </a:bodyPr>
          <a:lstStyle/>
          <a:p>
            <a:r>
              <a:rPr lang="sv-FI" dirty="0" err="1" smtClean="0"/>
              <a:t>Hyppyovi</a:t>
            </a:r>
            <a:endParaRPr lang="sv-FI" dirty="0"/>
          </a:p>
        </p:txBody>
      </p:sp>
      <p:pic>
        <p:nvPicPr>
          <p:cNvPr id="2" name="Kuv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1523256"/>
            <a:ext cx="2185835" cy="609600"/>
          </a:xfrm>
          <a:prstGeom prst="rect">
            <a:avLst/>
          </a:prstGeom>
        </p:spPr>
      </p:pic>
      <p:pic>
        <p:nvPicPr>
          <p:cNvPr id="3" name="Kuv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9615" y="3565281"/>
            <a:ext cx="2185835" cy="609600"/>
          </a:xfrm>
          <a:prstGeom prst="rect">
            <a:avLst/>
          </a:prstGeom>
        </p:spPr>
      </p:pic>
      <p:sp>
        <p:nvSpPr>
          <p:cNvPr id="4" name="Nuoli oikealle 3"/>
          <p:cNvSpPr/>
          <p:nvPr/>
        </p:nvSpPr>
        <p:spPr>
          <a:xfrm flipH="1">
            <a:off x="4358672" y="4285361"/>
            <a:ext cx="2056067" cy="484632"/>
          </a:xfrm>
          <a:prstGeom prst="rightArrow">
            <a:avLst>
              <a:gd name="adj1" fmla="val 50000"/>
              <a:gd name="adj2" fmla="val 473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5" name="Alanuoli 4"/>
          <p:cNvSpPr/>
          <p:nvPr/>
        </p:nvSpPr>
        <p:spPr>
          <a:xfrm flipV="1">
            <a:off x="3998460" y="2413153"/>
            <a:ext cx="512513" cy="16146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6" name="Tekstiruutu 5"/>
          <p:cNvSpPr txBox="1"/>
          <p:nvPr/>
        </p:nvSpPr>
        <p:spPr>
          <a:xfrm>
            <a:off x="6795492" y="4215544"/>
            <a:ext cx="2024980" cy="923330"/>
          </a:xfrm>
          <a:prstGeom prst="rect">
            <a:avLst/>
          </a:prstGeom>
          <a:noFill/>
        </p:spPr>
        <p:txBody>
          <a:bodyPr wrap="none" rtlCol="0">
            <a:spAutoFit/>
          </a:bodyPr>
          <a:lstStyle/>
          <a:p>
            <a:r>
              <a:rPr lang="sv-FI" dirty="0" err="1" smtClean="0"/>
              <a:t>Kerrostus</a:t>
            </a:r>
            <a:r>
              <a:rPr lang="sv-FI" dirty="0" smtClean="0"/>
              <a:t> </a:t>
            </a:r>
            <a:r>
              <a:rPr lang="sv-FI" dirty="0" err="1" smtClean="0"/>
              <a:t>alle</a:t>
            </a:r>
            <a:r>
              <a:rPr lang="sv-FI" dirty="0" smtClean="0"/>
              <a:t>.</a:t>
            </a:r>
          </a:p>
          <a:p>
            <a:r>
              <a:rPr lang="sv-FI" dirty="0" err="1" smtClean="0"/>
              <a:t>Etumerkki</a:t>
            </a:r>
            <a:r>
              <a:rPr lang="sv-FI" dirty="0"/>
              <a:t> </a:t>
            </a:r>
            <a:r>
              <a:rPr lang="sv-FI" dirty="0" err="1" smtClean="0"/>
              <a:t>haltuun</a:t>
            </a:r>
            <a:endParaRPr lang="sv-FI" dirty="0" smtClean="0"/>
          </a:p>
          <a:p>
            <a:r>
              <a:rPr lang="sv-FI" dirty="0" err="1" smtClean="0"/>
              <a:t>Vakionopeus</a:t>
            </a:r>
            <a:endParaRPr lang="sv-FI" dirty="0" smtClean="0"/>
          </a:p>
        </p:txBody>
      </p:sp>
      <p:sp>
        <p:nvSpPr>
          <p:cNvPr id="7" name="Tekstiruutu 6"/>
          <p:cNvSpPr txBox="1"/>
          <p:nvPr/>
        </p:nvSpPr>
        <p:spPr>
          <a:xfrm>
            <a:off x="3147501" y="5073685"/>
            <a:ext cx="3465581" cy="1200329"/>
          </a:xfrm>
          <a:prstGeom prst="rect">
            <a:avLst/>
          </a:prstGeom>
          <a:noFill/>
        </p:spPr>
        <p:txBody>
          <a:bodyPr wrap="none" rtlCol="0">
            <a:spAutoFit/>
          </a:bodyPr>
          <a:lstStyle/>
          <a:p>
            <a:r>
              <a:rPr lang="sv-FI" dirty="0" err="1" smtClean="0"/>
              <a:t>Tehon</a:t>
            </a:r>
            <a:r>
              <a:rPr lang="sv-FI" dirty="0" smtClean="0"/>
              <a:t> </a:t>
            </a:r>
            <a:r>
              <a:rPr lang="sv-FI" dirty="0" err="1" smtClean="0"/>
              <a:t>lisäys</a:t>
            </a:r>
            <a:endParaRPr lang="sv-FI" dirty="0" smtClean="0"/>
          </a:p>
          <a:p>
            <a:r>
              <a:rPr lang="sv-FI" dirty="0" err="1" smtClean="0"/>
              <a:t>Siirrytään</a:t>
            </a:r>
            <a:r>
              <a:rPr lang="sv-FI" dirty="0" smtClean="0"/>
              <a:t> </a:t>
            </a:r>
            <a:r>
              <a:rPr lang="sv-FI" dirty="0" err="1" smtClean="0"/>
              <a:t>rauhallisesti</a:t>
            </a:r>
            <a:r>
              <a:rPr lang="sv-FI" dirty="0" smtClean="0"/>
              <a:t> </a:t>
            </a:r>
            <a:r>
              <a:rPr lang="sv-FI" dirty="0" err="1" smtClean="0"/>
              <a:t>lähemmäs</a:t>
            </a:r>
            <a:endParaRPr lang="sv-FI" dirty="0" smtClean="0"/>
          </a:p>
          <a:p>
            <a:r>
              <a:rPr lang="sv-FI" dirty="0" err="1" smtClean="0"/>
              <a:t>Normaali</a:t>
            </a:r>
            <a:r>
              <a:rPr lang="sv-FI" dirty="0" smtClean="0"/>
              <a:t>, </a:t>
            </a:r>
            <a:r>
              <a:rPr lang="sv-FI" dirty="0" err="1" smtClean="0"/>
              <a:t>haetaan</a:t>
            </a:r>
            <a:r>
              <a:rPr lang="sv-FI" dirty="0" smtClean="0"/>
              <a:t> </a:t>
            </a:r>
          </a:p>
          <a:p>
            <a:r>
              <a:rPr lang="sv-FI" dirty="0" err="1" smtClean="0"/>
              <a:t>vakioteho</a:t>
            </a:r>
            <a:endParaRPr lang="sv-FI" dirty="0"/>
          </a:p>
        </p:txBody>
      </p:sp>
      <p:sp>
        <p:nvSpPr>
          <p:cNvPr id="8" name="Tekstiruutu 7"/>
          <p:cNvSpPr txBox="1"/>
          <p:nvPr/>
        </p:nvSpPr>
        <p:spPr>
          <a:xfrm>
            <a:off x="6010384" y="2917209"/>
            <a:ext cx="1044197" cy="369332"/>
          </a:xfrm>
          <a:prstGeom prst="rect">
            <a:avLst/>
          </a:prstGeom>
          <a:noFill/>
        </p:spPr>
        <p:txBody>
          <a:bodyPr wrap="none" rtlCol="0">
            <a:spAutoFit/>
          </a:bodyPr>
          <a:lstStyle/>
          <a:p>
            <a:r>
              <a:rPr lang="sv-FI" dirty="0" err="1" smtClean="0"/>
              <a:t>Siipikone</a:t>
            </a:r>
            <a:endParaRPr lang="sv-FI" dirty="0"/>
          </a:p>
        </p:txBody>
      </p:sp>
      <p:sp>
        <p:nvSpPr>
          <p:cNvPr id="9" name="Tekstiruutu 8"/>
          <p:cNvSpPr txBox="1"/>
          <p:nvPr/>
        </p:nvSpPr>
        <p:spPr>
          <a:xfrm>
            <a:off x="664804" y="869369"/>
            <a:ext cx="1171844" cy="369332"/>
          </a:xfrm>
          <a:prstGeom prst="rect">
            <a:avLst/>
          </a:prstGeom>
          <a:noFill/>
        </p:spPr>
        <p:txBody>
          <a:bodyPr wrap="none" rtlCol="0">
            <a:spAutoFit/>
          </a:bodyPr>
          <a:lstStyle/>
          <a:p>
            <a:r>
              <a:rPr lang="sv-FI" dirty="0" err="1" smtClean="0"/>
              <a:t>Johtokone</a:t>
            </a:r>
            <a:endParaRPr lang="sv-FI" dirty="0"/>
          </a:p>
        </p:txBody>
      </p:sp>
      <p:sp>
        <p:nvSpPr>
          <p:cNvPr id="10" name="Tekstiruutu 9"/>
          <p:cNvSpPr txBox="1"/>
          <p:nvPr/>
        </p:nvSpPr>
        <p:spPr>
          <a:xfrm>
            <a:off x="7130593" y="2097449"/>
            <a:ext cx="1440059" cy="369332"/>
          </a:xfrm>
          <a:prstGeom prst="rect">
            <a:avLst/>
          </a:prstGeom>
          <a:noFill/>
        </p:spPr>
        <p:txBody>
          <a:bodyPr wrap="none" rtlCol="0">
            <a:spAutoFit/>
          </a:bodyPr>
          <a:lstStyle/>
          <a:p>
            <a:r>
              <a:rPr lang="sv-FI" dirty="0" err="1" smtClean="0"/>
              <a:t>Lähtötilanne</a:t>
            </a:r>
            <a:endParaRPr lang="sv-FI" dirty="0"/>
          </a:p>
        </p:txBody>
      </p:sp>
      <p:pic>
        <p:nvPicPr>
          <p:cNvPr id="13" name="Kuva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2795" y="1515521"/>
            <a:ext cx="2045126" cy="570358"/>
          </a:xfrm>
          <a:prstGeom prst="rect">
            <a:avLst/>
          </a:prstGeom>
        </p:spPr>
      </p:pic>
      <p:sp>
        <p:nvSpPr>
          <p:cNvPr id="14" name="Tekstiruutu 13"/>
          <p:cNvSpPr txBox="1"/>
          <p:nvPr/>
        </p:nvSpPr>
        <p:spPr>
          <a:xfrm>
            <a:off x="3621776" y="1045001"/>
            <a:ext cx="1044197" cy="369332"/>
          </a:xfrm>
          <a:prstGeom prst="rect">
            <a:avLst/>
          </a:prstGeom>
          <a:noFill/>
        </p:spPr>
        <p:txBody>
          <a:bodyPr wrap="none" rtlCol="0">
            <a:spAutoFit/>
          </a:bodyPr>
          <a:lstStyle/>
          <a:p>
            <a:r>
              <a:rPr lang="sv-FI" dirty="0" err="1" smtClean="0"/>
              <a:t>Siipikone</a:t>
            </a:r>
            <a:endParaRPr lang="sv-FI" dirty="0"/>
          </a:p>
        </p:txBody>
      </p:sp>
      <p:sp>
        <p:nvSpPr>
          <p:cNvPr id="15" name="Tekstiruutu 14"/>
          <p:cNvSpPr txBox="1"/>
          <p:nvPr/>
        </p:nvSpPr>
        <p:spPr>
          <a:xfrm flipH="1">
            <a:off x="2306572" y="332656"/>
            <a:ext cx="1691888" cy="369332"/>
          </a:xfrm>
          <a:prstGeom prst="rect">
            <a:avLst/>
          </a:prstGeom>
          <a:noFill/>
        </p:spPr>
        <p:txBody>
          <a:bodyPr wrap="none" rtlCol="0">
            <a:spAutoFit/>
          </a:bodyPr>
          <a:lstStyle/>
          <a:p>
            <a:r>
              <a:rPr lang="fi-FI" dirty="0" smtClean="0"/>
              <a:t>MUUT CESSNAT</a:t>
            </a:r>
            <a:endParaRPr lang="fi-FI" dirty="0"/>
          </a:p>
        </p:txBody>
      </p:sp>
      <p:cxnSp>
        <p:nvCxnSpPr>
          <p:cNvPr id="11" name="Suora nuoliyhdysviiva 10"/>
          <p:cNvCxnSpPr>
            <a:stCxn id="12" idx="2"/>
          </p:cNvCxnSpPr>
          <p:nvPr/>
        </p:nvCxnSpPr>
        <p:spPr>
          <a:xfrm>
            <a:off x="2955269" y="1196752"/>
            <a:ext cx="752635"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5950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1052736"/>
            <a:ext cx="1953217" cy="1440160"/>
          </a:xfrm>
          <a:prstGeom prst="rect">
            <a:avLst/>
          </a:prstGeom>
        </p:spPr>
      </p:pic>
      <p:pic>
        <p:nvPicPr>
          <p:cNvPr id="3" name="Kuv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672" y="4572500"/>
            <a:ext cx="2160240" cy="1592804"/>
          </a:xfrm>
          <a:prstGeom prst="rect">
            <a:avLst/>
          </a:prstGeom>
        </p:spPr>
      </p:pic>
      <p:sp>
        <p:nvSpPr>
          <p:cNvPr id="4" name="Tekstiruutu 3"/>
          <p:cNvSpPr txBox="1"/>
          <p:nvPr/>
        </p:nvSpPr>
        <p:spPr>
          <a:xfrm>
            <a:off x="5148064" y="548680"/>
            <a:ext cx="1151982" cy="369332"/>
          </a:xfrm>
          <a:prstGeom prst="rect">
            <a:avLst/>
          </a:prstGeom>
          <a:noFill/>
        </p:spPr>
        <p:txBody>
          <a:bodyPr wrap="none" rtlCol="0">
            <a:spAutoFit/>
          </a:bodyPr>
          <a:lstStyle/>
          <a:p>
            <a:r>
              <a:rPr lang="fi-FI" dirty="0" smtClean="0"/>
              <a:t>Johtokone</a:t>
            </a:r>
            <a:endParaRPr lang="fi-FI" dirty="0"/>
          </a:p>
        </p:txBody>
      </p:sp>
      <p:sp>
        <p:nvSpPr>
          <p:cNvPr id="5" name="Tekstiruutu 4"/>
          <p:cNvSpPr txBox="1"/>
          <p:nvPr/>
        </p:nvSpPr>
        <p:spPr>
          <a:xfrm>
            <a:off x="2177349" y="3779748"/>
            <a:ext cx="1026499" cy="369332"/>
          </a:xfrm>
          <a:prstGeom prst="rect">
            <a:avLst/>
          </a:prstGeom>
          <a:noFill/>
        </p:spPr>
        <p:txBody>
          <a:bodyPr wrap="none" rtlCol="0">
            <a:spAutoFit/>
          </a:bodyPr>
          <a:lstStyle/>
          <a:p>
            <a:r>
              <a:rPr lang="fi-FI" dirty="0" smtClean="0"/>
              <a:t>Siipikone</a:t>
            </a:r>
            <a:endParaRPr lang="fi-FI" dirty="0"/>
          </a:p>
        </p:txBody>
      </p:sp>
      <p:sp>
        <p:nvSpPr>
          <p:cNvPr id="6" name="Tekstiruutu 5"/>
          <p:cNvSpPr txBox="1"/>
          <p:nvPr/>
        </p:nvSpPr>
        <p:spPr>
          <a:xfrm>
            <a:off x="7668490" y="3779748"/>
            <a:ext cx="1055032" cy="369332"/>
          </a:xfrm>
          <a:prstGeom prst="rect">
            <a:avLst/>
          </a:prstGeom>
          <a:noFill/>
        </p:spPr>
        <p:txBody>
          <a:bodyPr wrap="none" rtlCol="0">
            <a:spAutoFit/>
          </a:bodyPr>
          <a:lstStyle/>
          <a:p>
            <a:r>
              <a:rPr lang="fi-FI" dirty="0" smtClean="0"/>
              <a:t>Hyppyovi</a:t>
            </a:r>
            <a:endParaRPr lang="fi-FI" dirty="0"/>
          </a:p>
        </p:txBody>
      </p:sp>
      <p:cxnSp>
        <p:nvCxnSpPr>
          <p:cNvPr id="8" name="Suora nuoliyhdysviiva 7"/>
          <p:cNvCxnSpPr/>
          <p:nvPr/>
        </p:nvCxnSpPr>
        <p:spPr>
          <a:xfrm flipH="1" flipV="1">
            <a:off x="6156176" y="1988840"/>
            <a:ext cx="1872208" cy="15435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uora nuoliyhdysviiva 8"/>
          <p:cNvCxnSpPr/>
          <p:nvPr/>
        </p:nvCxnSpPr>
        <p:spPr>
          <a:xfrm flipH="1">
            <a:off x="3059832" y="4149080"/>
            <a:ext cx="4320482" cy="1440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asakylkinen kolmio 13"/>
          <p:cNvSpPr/>
          <p:nvPr/>
        </p:nvSpPr>
        <p:spPr>
          <a:xfrm>
            <a:off x="3563888" y="2564904"/>
            <a:ext cx="1584176" cy="2007596"/>
          </a:xfrm>
          <a:prstGeom prst="triangle">
            <a:avLst>
              <a:gd name="adj" fmla="val 999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Tekstiruutu 14"/>
          <p:cNvSpPr txBox="1"/>
          <p:nvPr/>
        </p:nvSpPr>
        <p:spPr>
          <a:xfrm rot="18527454">
            <a:off x="3500071" y="3074934"/>
            <a:ext cx="1134157" cy="646331"/>
          </a:xfrm>
          <a:prstGeom prst="rect">
            <a:avLst/>
          </a:prstGeom>
          <a:noFill/>
        </p:spPr>
        <p:txBody>
          <a:bodyPr wrap="none" rtlCol="0">
            <a:spAutoFit/>
          </a:bodyPr>
          <a:lstStyle/>
          <a:p>
            <a:pPr algn="ctr"/>
            <a:r>
              <a:rPr lang="fi-FI" dirty="0" smtClean="0"/>
              <a:t>Etumerkki</a:t>
            </a:r>
          </a:p>
          <a:p>
            <a:pPr algn="ctr"/>
            <a:r>
              <a:rPr lang="fi-FI" dirty="0" smtClean="0"/>
              <a:t>Noin 45</a:t>
            </a:r>
            <a:endParaRPr lang="fi-FI" dirty="0"/>
          </a:p>
        </p:txBody>
      </p:sp>
      <p:sp>
        <p:nvSpPr>
          <p:cNvPr id="7" name="Tekstiruutu 6"/>
          <p:cNvSpPr txBox="1"/>
          <p:nvPr/>
        </p:nvSpPr>
        <p:spPr>
          <a:xfrm>
            <a:off x="539552" y="692696"/>
            <a:ext cx="2610202" cy="923330"/>
          </a:xfrm>
          <a:prstGeom prst="rect">
            <a:avLst/>
          </a:prstGeom>
          <a:noFill/>
        </p:spPr>
        <p:txBody>
          <a:bodyPr wrap="none" rtlCol="0">
            <a:spAutoFit/>
          </a:bodyPr>
          <a:lstStyle/>
          <a:p>
            <a:r>
              <a:rPr lang="fi-FI" dirty="0" smtClean="0"/>
              <a:t>206/185</a:t>
            </a:r>
          </a:p>
          <a:p>
            <a:r>
              <a:rPr lang="fi-FI" dirty="0" smtClean="0"/>
              <a:t>Hyppyovi eri puolella kuin</a:t>
            </a:r>
          </a:p>
          <a:p>
            <a:r>
              <a:rPr lang="fi-FI" dirty="0" smtClean="0"/>
              <a:t>ohjaaja</a:t>
            </a:r>
            <a:endParaRPr lang="fi-FI" dirty="0"/>
          </a:p>
        </p:txBody>
      </p:sp>
    </p:spTree>
    <p:extLst>
      <p:ext uri="{BB962C8B-B14F-4D97-AF65-F5344CB8AC3E}">
        <p14:creationId xmlns:p14="http://schemas.microsoft.com/office/powerpoint/2010/main" val="4065255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uva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35" y="3151955"/>
            <a:ext cx="2410065" cy="1080120"/>
          </a:xfrm>
          <a:prstGeom prst="rect">
            <a:avLst/>
          </a:prstGeom>
        </p:spPr>
      </p:pic>
      <p:pic>
        <p:nvPicPr>
          <p:cNvPr id="4" name="Kuv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3019565"/>
            <a:ext cx="2520279" cy="1129515"/>
          </a:xfrm>
          <a:prstGeom prst="rect">
            <a:avLst/>
          </a:prstGeom>
        </p:spPr>
      </p:pic>
      <p:cxnSp>
        <p:nvCxnSpPr>
          <p:cNvPr id="5" name="Suora yhdysviiva 4"/>
          <p:cNvCxnSpPr/>
          <p:nvPr/>
        </p:nvCxnSpPr>
        <p:spPr>
          <a:xfrm flipV="1">
            <a:off x="2843808" y="3501008"/>
            <a:ext cx="180020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6" name="Tekstiruutu 5"/>
          <p:cNvSpPr txBox="1"/>
          <p:nvPr/>
        </p:nvSpPr>
        <p:spPr>
          <a:xfrm>
            <a:off x="1187624" y="2562710"/>
            <a:ext cx="1151982" cy="369332"/>
          </a:xfrm>
          <a:prstGeom prst="rect">
            <a:avLst/>
          </a:prstGeom>
          <a:noFill/>
        </p:spPr>
        <p:txBody>
          <a:bodyPr wrap="none" rtlCol="0">
            <a:spAutoFit/>
          </a:bodyPr>
          <a:lstStyle/>
          <a:p>
            <a:r>
              <a:rPr lang="sv-FI" dirty="0" err="1" smtClean="0"/>
              <a:t>Johtokone</a:t>
            </a:r>
            <a:endParaRPr lang="sv-FI" dirty="0"/>
          </a:p>
        </p:txBody>
      </p:sp>
      <p:sp>
        <p:nvSpPr>
          <p:cNvPr id="7" name="Tekstiruutu 6"/>
          <p:cNvSpPr txBox="1"/>
          <p:nvPr/>
        </p:nvSpPr>
        <p:spPr>
          <a:xfrm>
            <a:off x="5508104" y="2564904"/>
            <a:ext cx="1026499" cy="369332"/>
          </a:xfrm>
          <a:prstGeom prst="rect">
            <a:avLst/>
          </a:prstGeom>
          <a:noFill/>
        </p:spPr>
        <p:txBody>
          <a:bodyPr wrap="none" rtlCol="0">
            <a:spAutoFit/>
          </a:bodyPr>
          <a:lstStyle/>
          <a:p>
            <a:r>
              <a:rPr lang="sv-FI" dirty="0" err="1" smtClean="0"/>
              <a:t>Siipikone</a:t>
            </a:r>
            <a:endParaRPr lang="sv-FI" dirty="0"/>
          </a:p>
        </p:txBody>
      </p:sp>
      <p:sp>
        <p:nvSpPr>
          <p:cNvPr id="8" name="Tekstiruutu 7"/>
          <p:cNvSpPr txBox="1"/>
          <p:nvPr/>
        </p:nvSpPr>
        <p:spPr>
          <a:xfrm>
            <a:off x="3131840" y="1196752"/>
            <a:ext cx="2905732" cy="646331"/>
          </a:xfrm>
          <a:prstGeom prst="rect">
            <a:avLst/>
          </a:prstGeom>
          <a:noFill/>
        </p:spPr>
        <p:txBody>
          <a:bodyPr wrap="none" rtlCol="0">
            <a:spAutoFit/>
          </a:bodyPr>
          <a:lstStyle/>
          <a:p>
            <a:r>
              <a:rPr lang="sv-FI" dirty="0" err="1" smtClean="0"/>
              <a:t>Normaalitilanne</a:t>
            </a:r>
            <a:endParaRPr lang="sv-FI" dirty="0" smtClean="0"/>
          </a:p>
          <a:p>
            <a:r>
              <a:rPr lang="sv-FI" dirty="0" err="1" smtClean="0"/>
              <a:t>Kerrostus</a:t>
            </a:r>
            <a:r>
              <a:rPr lang="sv-FI" dirty="0" smtClean="0"/>
              <a:t> </a:t>
            </a:r>
            <a:r>
              <a:rPr lang="sv-FI" dirty="0" err="1" smtClean="0"/>
              <a:t>hieman</a:t>
            </a:r>
            <a:r>
              <a:rPr lang="sv-FI" dirty="0" smtClean="0"/>
              <a:t> </a:t>
            </a:r>
            <a:r>
              <a:rPr lang="sv-FI" dirty="0" err="1" smtClean="0"/>
              <a:t>yläpuolelle</a:t>
            </a:r>
            <a:endParaRPr lang="sv-FI" dirty="0"/>
          </a:p>
        </p:txBody>
      </p:sp>
      <p:sp>
        <p:nvSpPr>
          <p:cNvPr id="9" name="Tekstiruutu 8"/>
          <p:cNvSpPr txBox="1"/>
          <p:nvPr/>
        </p:nvSpPr>
        <p:spPr>
          <a:xfrm>
            <a:off x="2771800" y="4844683"/>
            <a:ext cx="5573513" cy="923330"/>
          </a:xfrm>
          <a:prstGeom prst="rect">
            <a:avLst/>
          </a:prstGeom>
          <a:noFill/>
        </p:spPr>
        <p:txBody>
          <a:bodyPr wrap="none" rtlCol="0">
            <a:spAutoFit/>
          </a:bodyPr>
          <a:lstStyle/>
          <a:p>
            <a:r>
              <a:rPr lang="sv-FI" dirty="0" err="1" smtClean="0"/>
              <a:t>Johtokoneen</a:t>
            </a:r>
            <a:r>
              <a:rPr lang="sv-FI" dirty="0" smtClean="0"/>
              <a:t> </a:t>
            </a:r>
            <a:r>
              <a:rPr lang="sv-FI" dirty="0" err="1" smtClean="0"/>
              <a:t>siipeä</a:t>
            </a:r>
            <a:r>
              <a:rPr lang="sv-FI" dirty="0" smtClean="0"/>
              <a:t> </a:t>
            </a:r>
            <a:r>
              <a:rPr lang="sv-FI" dirty="0" err="1" smtClean="0"/>
              <a:t>näkyy</a:t>
            </a:r>
            <a:r>
              <a:rPr lang="sv-FI" dirty="0" smtClean="0"/>
              <a:t> </a:t>
            </a:r>
            <a:r>
              <a:rPr lang="sv-FI" dirty="0" err="1" smtClean="0"/>
              <a:t>yhtäpaljon</a:t>
            </a:r>
            <a:r>
              <a:rPr lang="sv-FI" dirty="0" smtClean="0"/>
              <a:t> </a:t>
            </a:r>
            <a:r>
              <a:rPr lang="sv-FI" dirty="0" err="1" smtClean="0"/>
              <a:t>alta</a:t>
            </a:r>
            <a:r>
              <a:rPr lang="sv-FI" dirty="0" smtClean="0"/>
              <a:t> </a:t>
            </a:r>
            <a:r>
              <a:rPr lang="sv-FI" dirty="0" err="1" smtClean="0"/>
              <a:t>kuin</a:t>
            </a:r>
            <a:r>
              <a:rPr lang="sv-FI" dirty="0" smtClean="0"/>
              <a:t> </a:t>
            </a:r>
            <a:r>
              <a:rPr lang="sv-FI" dirty="0" err="1" smtClean="0"/>
              <a:t>yläpuolelta</a:t>
            </a:r>
            <a:endParaRPr lang="sv-FI" dirty="0" smtClean="0"/>
          </a:p>
          <a:p>
            <a:r>
              <a:rPr lang="sv-FI" dirty="0" err="1" smtClean="0"/>
              <a:t>Näkyvyys</a:t>
            </a:r>
            <a:r>
              <a:rPr lang="sv-FI" dirty="0" smtClean="0"/>
              <a:t> </a:t>
            </a:r>
            <a:r>
              <a:rPr lang="sv-FI" dirty="0" err="1" smtClean="0"/>
              <a:t>erittäin</a:t>
            </a:r>
            <a:r>
              <a:rPr lang="sv-FI" dirty="0" smtClean="0"/>
              <a:t> </a:t>
            </a:r>
            <a:r>
              <a:rPr lang="sv-FI" dirty="0" err="1" smtClean="0"/>
              <a:t>hyvä</a:t>
            </a:r>
            <a:r>
              <a:rPr lang="sv-FI" dirty="0" smtClean="0"/>
              <a:t> </a:t>
            </a:r>
            <a:r>
              <a:rPr lang="sv-FI" dirty="0" err="1" smtClean="0"/>
              <a:t>vaikka</a:t>
            </a:r>
            <a:r>
              <a:rPr lang="sv-FI" dirty="0" smtClean="0"/>
              <a:t> </a:t>
            </a:r>
            <a:r>
              <a:rPr lang="sv-FI" dirty="0" err="1" smtClean="0"/>
              <a:t>siipikone</a:t>
            </a:r>
            <a:endParaRPr lang="sv-FI" dirty="0" smtClean="0"/>
          </a:p>
          <a:p>
            <a:r>
              <a:rPr lang="sv-FI" dirty="0" smtClean="0"/>
              <a:t> </a:t>
            </a:r>
            <a:r>
              <a:rPr lang="sv-FI" dirty="0" err="1" smtClean="0"/>
              <a:t>olisi</a:t>
            </a:r>
            <a:r>
              <a:rPr lang="sv-FI" dirty="0" smtClean="0"/>
              <a:t> </a:t>
            </a:r>
            <a:r>
              <a:rPr lang="sv-FI" dirty="0" err="1" smtClean="0"/>
              <a:t>vähän</a:t>
            </a:r>
            <a:r>
              <a:rPr lang="sv-FI" dirty="0" smtClean="0"/>
              <a:t> </a:t>
            </a:r>
            <a:r>
              <a:rPr lang="sv-FI" dirty="0" err="1" smtClean="0"/>
              <a:t>yläpuolellakin</a:t>
            </a:r>
            <a:endParaRPr lang="sv-FI" dirty="0"/>
          </a:p>
        </p:txBody>
      </p:sp>
    </p:spTree>
    <p:extLst>
      <p:ext uri="{BB962C8B-B14F-4D97-AF65-F5344CB8AC3E}">
        <p14:creationId xmlns:p14="http://schemas.microsoft.com/office/powerpoint/2010/main" val="1180411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Puljalentoa</a:t>
            </a:r>
            <a:r>
              <a:rPr lang="fi-FI" dirty="0" smtClean="0"/>
              <a:t> Suomessa</a:t>
            </a:r>
            <a:endParaRPr lang="fi-FI" dirty="0"/>
          </a:p>
        </p:txBody>
      </p:sp>
      <p:sp>
        <p:nvSpPr>
          <p:cNvPr id="3" name="Sisällön paikkamerkki 2"/>
          <p:cNvSpPr>
            <a:spLocks noGrp="1"/>
          </p:cNvSpPr>
          <p:nvPr>
            <p:ph idx="1"/>
          </p:nvPr>
        </p:nvSpPr>
        <p:spPr/>
        <p:txBody>
          <a:bodyPr/>
          <a:lstStyle/>
          <a:p>
            <a:r>
              <a:rPr lang="fi-FI" dirty="0" smtClean="0"/>
              <a:t>Suomen viranomainen ei ole rajoittanut osastolentoa, mutta Belgian viranomainen on:</a:t>
            </a:r>
          </a:p>
          <a:p>
            <a:r>
              <a:rPr lang="fi-FI" dirty="0">
                <a:hlinkClick r:id="rId2"/>
              </a:rPr>
              <a:t>https://</a:t>
            </a:r>
            <a:r>
              <a:rPr lang="fi-FI" dirty="0" smtClean="0">
                <a:hlinkClick r:id="rId2"/>
              </a:rPr>
              <a:t>mobilit.belgium.be/sites/default/files/DGLV/asil_2016_01_formation_flights_in_general_aviation.pdf</a:t>
            </a:r>
            <a:endParaRPr lang="fi-FI" dirty="0" smtClean="0"/>
          </a:p>
          <a:p>
            <a:r>
              <a:rPr lang="fi-FI" dirty="0" smtClean="0"/>
              <a:t>Lyhyt mutta ytimekäs paketti vaaroista</a:t>
            </a:r>
            <a:endParaRPr lang="fi-FI" dirty="0"/>
          </a:p>
        </p:txBody>
      </p:sp>
    </p:spTree>
    <p:extLst>
      <p:ext uri="{BB962C8B-B14F-4D97-AF65-F5344CB8AC3E}">
        <p14:creationId xmlns:p14="http://schemas.microsoft.com/office/powerpoint/2010/main" val="2153133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err="1"/>
              <a:t>Siiven</a:t>
            </a:r>
            <a:r>
              <a:rPr lang="sv-FI" dirty="0"/>
              <a:t> </a:t>
            </a:r>
            <a:r>
              <a:rPr lang="sv-FI" dirty="0" err="1"/>
              <a:t>vaihto</a:t>
            </a:r>
            <a:endParaRPr lang="fi-FI" dirty="0"/>
          </a:p>
        </p:txBody>
      </p:sp>
      <p:sp>
        <p:nvSpPr>
          <p:cNvPr id="3" name="Sisällön paikkamerkki 2"/>
          <p:cNvSpPr>
            <a:spLocks noGrp="1"/>
          </p:cNvSpPr>
          <p:nvPr>
            <p:ph idx="1"/>
          </p:nvPr>
        </p:nvSpPr>
        <p:spPr/>
        <p:txBody>
          <a:bodyPr>
            <a:normAutofit fontScale="70000" lnSpcReduction="20000"/>
          </a:bodyPr>
          <a:lstStyle/>
          <a:p>
            <a:r>
              <a:rPr lang="sv-FI" dirty="0" err="1"/>
              <a:t>Siiven</a:t>
            </a:r>
            <a:r>
              <a:rPr lang="sv-FI" dirty="0"/>
              <a:t> </a:t>
            </a:r>
            <a:r>
              <a:rPr lang="sv-FI" dirty="0" err="1"/>
              <a:t>vaihto</a:t>
            </a:r>
            <a:r>
              <a:rPr lang="sv-FI" dirty="0"/>
              <a:t> on </a:t>
            </a:r>
            <a:r>
              <a:rPr lang="sv-FI" dirty="0" err="1"/>
              <a:t>tarpeen</a:t>
            </a:r>
            <a:r>
              <a:rPr lang="sv-FI" dirty="0"/>
              <a:t> jos </a:t>
            </a:r>
            <a:r>
              <a:rPr lang="sv-FI" dirty="0" err="1" smtClean="0"/>
              <a:t>johtokone</a:t>
            </a:r>
            <a:r>
              <a:rPr lang="sv-FI" dirty="0" smtClean="0"/>
              <a:t> </a:t>
            </a:r>
            <a:r>
              <a:rPr lang="sv-FI" dirty="0"/>
              <a:t>on </a:t>
            </a:r>
            <a:r>
              <a:rPr lang="sv-FI" dirty="0" err="1"/>
              <a:t>tuulesta</a:t>
            </a:r>
            <a:r>
              <a:rPr lang="sv-FI" dirty="0"/>
              <a:t> </a:t>
            </a:r>
            <a:r>
              <a:rPr lang="sv-FI" dirty="0" err="1"/>
              <a:t>johtuen</a:t>
            </a:r>
            <a:r>
              <a:rPr lang="sv-FI" dirty="0"/>
              <a:t> </a:t>
            </a:r>
            <a:r>
              <a:rPr lang="sv-FI" dirty="0" smtClean="0"/>
              <a:t>”</a:t>
            </a:r>
            <a:r>
              <a:rPr lang="sv-FI" dirty="0" err="1" smtClean="0"/>
              <a:t>väärällä</a:t>
            </a:r>
            <a:r>
              <a:rPr lang="sv-FI" dirty="0" smtClean="0"/>
              <a:t> </a:t>
            </a:r>
            <a:r>
              <a:rPr lang="sv-FI" dirty="0" err="1" smtClean="0"/>
              <a:t>puolella</a:t>
            </a:r>
            <a:r>
              <a:rPr lang="sv-FI" dirty="0" smtClean="0"/>
              <a:t>” </a:t>
            </a:r>
            <a:r>
              <a:rPr lang="sv-FI" dirty="0" err="1"/>
              <a:t>exit:iin</a:t>
            </a:r>
            <a:r>
              <a:rPr lang="sv-FI" dirty="0"/>
              <a:t> </a:t>
            </a:r>
            <a:r>
              <a:rPr lang="sv-FI" dirty="0" err="1"/>
              <a:t>nähden</a:t>
            </a:r>
            <a:endParaRPr lang="sv-FI" dirty="0"/>
          </a:p>
          <a:p>
            <a:r>
              <a:rPr lang="sv-FI" dirty="0" err="1"/>
              <a:t>Siiven</a:t>
            </a:r>
            <a:r>
              <a:rPr lang="sv-FI" dirty="0"/>
              <a:t> </a:t>
            </a:r>
            <a:r>
              <a:rPr lang="sv-FI" dirty="0" err="1"/>
              <a:t>vaihto</a:t>
            </a:r>
            <a:r>
              <a:rPr lang="sv-FI" dirty="0"/>
              <a:t> on </a:t>
            </a:r>
            <a:r>
              <a:rPr lang="sv-FI" dirty="0" err="1"/>
              <a:t>hyvä</a:t>
            </a:r>
            <a:r>
              <a:rPr lang="sv-FI" dirty="0"/>
              <a:t> </a:t>
            </a:r>
            <a:r>
              <a:rPr lang="sv-FI" dirty="0" err="1"/>
              <a:t>tehdä</a:t>
            </a:r>
            <a:r>
              <a:rPr lang="sv-FI" dirty="0"/>
              <a:t> </a:t>
            </a:r>
            <a:r>
              <a:rPr lang="sv-FI" dirty="0" err="1"/>
              <a:t>suorassa</a:t>
            </a:r>
            <a:r>
              <a:rPr lang="sv-FI" dirty="0"/>
              <a:t> </a:t>
            </a:r>
            <a:r>
              <a:rPr lang="sv-FI" dirty="0" err="1"/>
              <a:t>lennossa</a:t>
            </a:r>
            <a:r>
              <a:rPr lang="sv-FI" dirty="0"/>
              <a:t> ja se </a:t>
            </a:r>
            <a:r>
              <a:rPr lang="sv-FI" dirty="0" err="1"/>
              <a:t>tehdään</a:t>
            </a:r>
            <a:r>
              <a:rPr lang="sv-FI" dirty="0"/>
              <a:t> </a:t>
            </a:r>
            <a:r>
              <a:rPr lang="sv-FI" dirty="0" err="1" smtClean="0"/>
              <a:t>johtokoneen</a:t>
            </a:r>
            <a:r>
              <a:rPr lang="sv-FI" dirty="0" smtClean="0"/>
              <a:t> </a:t>
            </a:r>
            <a:r>
              <a:rPr lang="sv-FI" dirty="0" err="1"/>
              <a:t>käskystä</a:t>
            </a:r>
            <a:endParaRPr lang="sv-FI" dirty="0"/>
          </a:p>
          <a:p>
            <a:r>
              <a:rPr lang="sv-FI" dirty="0" err="1" smtClean="0"/>
              <a:t>Johtokone</a:t>
            </a:r>
            <a:r>
              <a:rPr lang="sv-FI" dirty="0" smtClean="0"/>
              <a:t> </a:t>
            </a:r>
            <a:r>
              <a:rPr lang="sv-FI" dirty="0" err="1"/>
              <a:t>voi</a:t>
            </a:r>
            <a:r>
              <a:rPr lang="sv-FI" dirty="0"/>
              <a:t> </a:t>
            </a:r>
            <a:r>
              <a:rPr lang="sv-FI" dirty="0" err="1"/>
              <a:t>hieman</a:t>
            </a:r>
            <a:r>
              <a:rPr lang="sv-FI" dirty="0"/>
              <a:t> </a:t>
            </a:r>
            <a:r>
              <a:rPr lang="sv-FI" dirty="0" err="1"/>
              <a:t>vähentää</a:t>
            </a:r>
            <a:r>
              <a:rPr lang="sv-FI" dirty="0"/>
              <a:t> </a:t>
            </a:r>
            <a:r>
              <a:rPr lang="sv-FI" dirty="0" err="1"/>
              <a:t>tehoa</a:t>
            </a:r>
            <a:r>
              <a:rPr lang="sv-FI" dirty="0"/>
              <a:t> ja </a:t>
            </a:r>
            <a:r>
              <a:rPr lang="sv-FI" dirty="0" err="1"/>
              <a:t>loiventaa</a:t>
            </a:r>
            <a:r>
              <a:rPr lang="sv-FI" dirty="0"/>
              <a:t> </a:t>
            </a:r>
            <a:r>
              <a:rPr lang="sv-FI" dirty="0" err="1"/>
              <a:t>nousukulmaa</a:t>
            </a:r>
            <a:r>
              <a:rPr lang="sv-FI" dirty="0"/>
              <a:t>, </a:t>
            </a:r>
            <a:r>
              <a:rPr lang="sv-FI" dirty="0" err="1"/>
              <a:t>tärkeintä</a:t>
            </a:r>
            <a:r>
              <a:rPr lang="sv-FI" dirty="0"/>
              <a:t> </a:t>
            </a:r>
            <a:r>
              <a:rPr lang="sv-FI" dirty="0" err="1"/>
              <a:t>olisi</a:t>
            </a:r>
            <a:r>
              <a:rPr lang="sv-FI" dirty="0"/>
              <a:t> </a:t>
            </a:r>
            <a:r>
              <a:rPr lang="sv-FI" dirty="0" err="1"/>
              <a:t>ajoittaa</a:t>
            </a:r>
            <a:r>
              <a:rPr lang="sv-FI" dirty="0"/>
              <a:t> </a:t>
            </a:r>
            <a:r>
              <a:rPr lang="sv-FI" dirty="0" err="1"/>
              <a:t>siiven</a:t>
            </a:r>
            <a:r>
              <a:rPr lang="sv-FI" dirty="0"/>
              <a:t> </a:t>
            </a:r>
            <a:r>
              <a:rPr lang="sv-FI" dirty="0" err="1"/>
              <a:t>vaihto</a:t>
            </a:r>
            <a:r>
              <a:rPr lang="sv-FI" dirty="0"/>
              <a:t> </a:t>
            </a:r>
            <a:r>
              <a:rPr lang="sv-FI" dirty="0" err="1"/>
              <a:t>suoran</a:t>
            </a:r>
            <a:r>
              <a:rPr lang="sv-FI" dirty="0"/>
              <a:t> </a:t>
            </a:r>
            <a:r>
              <a:rPr lang="sv-FI" dirty="0" err="1"/>
              <a:t>nousun</a:t>
            </a:r>
            <a:r>
              <a:rPr lang="sv-FI" dirty="0"/>
              <a:t> </a:t>
            </a:r>
            <a:r>
              <a:rPr lang="sv-FI" dirty="0" err="1"/>
              <a:t>ajaksi</a:t>
            </a:r>
            <a:r>
              <a:rPr lang="sv-FI" dirty="0"/>
              <a:t> ja </a:t>
            </a:r>
            <a:r>
              <a:rPr lang="sv-FI" dirty="0" err="1"/>
              <a:t>poispäin</a:t>
            </a:r>
            <a:r>
              <a:rPr lang="sv-FI" dirty="0"/>
              <a:t> </a:t>
            </a:r>
            <a:r>
              <a:rPr lang="sv-FI" dirty="0" err="1"/>
              <a:t>auringosta</a:t>
            </a:r>
            <a:r>
              <a:rPr lang="sv-FI" dirty="0"/>
              <a:t>, </a:t>
            </a:r>
            <a:r>
              <a:rPr lang="sv-FI" dirty="0" err="1"/>
              <a:t>mahdollisesti</a:t>
            </a:r>
            <a:r>
              <a:rPr lang="sv-FI" dirty="0"/>
              <a:t> </a:t>
            </a:r>
            <a:r>
              <a:rPr lang="sv-FI" dirty="0" err="1"/>
              <a:t>lentokorkeuden</a:t>
            </a:r>
            <a:r>
              <a:rPr lang="sv-FI" dirty="0"/>
              <a:t> </a:t>
            </a:r>
            <a:r>
              <a:rPr lang="sv-FI" dirty="0" err="1"/>
              <a:t>ollessa</a:t>
            </a:r>
            <a:r>
              <a:rPr lang="sv-FI" dirty="0"/>
              <a:t> </a:t>
            </a:r>
            <a:r>
              <a:rPr lang="sv-FI" dirty="0" err="1"/>
              <a:t>alle</a:t>
            </a:r>
            <a:r>
              <a:rPr lang="sv-FI" dirty="0"/>
              <a:t> </a:t>
            </a:r>
            <a:r>
              <a:rPr lang="sv-FI" dirty="0" smtClean="0"/>
              <a:t>3000 </a:t>
            </a:r>
            <a:r>
              <a:rPr lang="sv-FI" dirty="0" err="1"/>
              <a:t>ft</a:t>
            </a:r>
            <a:r>
              <a:rPr lang="sv-FI" dirty="0"/>
              <a:t> </a:t>
            </a:r>
          </a:p>
          <a:p>
            <a:r>
              <a:rPr lang="sv-FI" dirty="0" err="1" smtClean="0"/>
              <a:t>Johtokone</a:t>
            </a:r>
            <a:r>
              <a:rPr lang="sv-FI" dirty="0" smtClean="0"/>
              <a:t> </a:t>
            </a:r>
            <a:r>
              <a:rPr lang="sv-FI" dirty="0" err="1"/>
              <a:t>käskyttää</a:t>
            </a:r>
            <a:r>
              <a:rPr lang="sv-FI" dirty="0"/>
              <a:t> </a:t>
            </a:r>
            <a:r>
              <a:rPr lang="sv-FI" dirty="0" err="1"/>
              <a:t>radiolla</a:t>
            </a:r>
            <a:r>
              <a:rPr lang="sv-FI" dirty="0"/>
              <a:t>, </a:t>
            </a:r>
            <a:r>
              <a:rPr lang="sv-FI" dirty="0" smtClean="0"/>
              <a:t>vasen </a:t>
            </a:r>
            <a:r>
              <a:rPr lang="sv-FI" dirty="0" err="1"/>
              <a:t>siipi</a:t>
            </a:r>
            <a:r>
              <a:rPr lang="sv-FI" dirty="0"/>
              <a:t> – NYT – </a:t>
            </a:r>
            <a:r>
              <a:rPr lang="sv-FI" dirty="0" err="1" smtClean="0"/>
              <a:t>siipikone</a:t>
            </a:r>
            <a:r>
              <a:rPr lang="sv-FI" dirty="0" smtClean="0"/>
              <a:t> </a:t>
            </a:r>
            <a:r>
              <a:rPr lang="sv-FI" dirty="0" err="1" smtClean="0"/>
              <a:t>kuittaa</a:t>
            </a:r>
            <a:r>
              <a:rPr lang="sv-FI" dirty="0" smtClean="0"/>
              <a:t> </a:t>
            </a:r>
            <a:r>
              <a:rPr lang="sv-FI" dirty="0"/>
              <a:t>ja </a:t>
            </a:r>
            <a:r>
              <a:rPr lang="sv-FI" dirty="0" err="1"/>
              <a:t>ilmoittaa</a:t>
            </a:r>
            <a:r>
              <a:rPr lang="sv-FI" dirty="0"/>
              <a:t> </a:t>
            </a:r>
            <a:r>
              <a:rPr lang="sv-FI" dirty="0" err="1"/>
              <a:t>kun</a:t>
            </a:r>
            <a:r>
              <a:rPr lang="sv-FI" dirty="0"/>
              <a:t> </a:t>
            </a:r>
            <a:r>
              <a:rPr lang="sv-FI" dirty="0" err="1" smtClean="0"/>
              <a:t>vasemmalla</a:t>
            </a:r>
            <a:r>
              <a:rPr lang="sv-FI" dirty="0" smtClean="0"/>
              <a:t> </a:t>
            </a:r>
            <a:r>
              <a:rPr lang="sv-FI" dirty="0" err="1"/>
              <a:t>siivellä</a:t>
            </a:r>
            <a:r>
              <a:rPr lang="sv-FI" dirty="0"/>
              <a:t> </a:t>
            </a:r>
            <a:r>
              <a:rPr lang="sv-FI" dirty="0" err="1"/>
              <a:t>vakioteholla</a:t>
            </a:r>
            <a:r>
              <a:rPr lang="sv-FI" dirty="0"/>
              <a:t> – </a:t>
            </a:r>
            <a:r>
              <a:rPr lang="sv-FI" dirty="0" smtClean="0"/>
              <a:t>”</a:t>
            </a:r>
            <a:r>
              <a:rPr lang="sv-FI" dirty="0" err="1" smtClean="0"/>
              <a:t>paikka</a:t>
            </a:r>
            <a:r>
              <a:rPr lang="sv-FI" dirty="0" smtClean="0"/>
              <a:t>”</a:t>
            </a:r>
            <a:endParaRPr lang="sv-FI" dirty="0"/>
          </a:p>
          <a:p>
            <a:r>
              <a:rPr lang="sv-FI" dirty="0" err="1" smtClean="0"/>
              <a:t>Johtokone</a:t>
            </a:r>
            <a:r>
              <a:rPr lang="sv-FI" dirty="0" smtClean="0"/>
              <a:t> </a:t>
            </a:r>
            <a:r>
              <a:rPr lang="sv-FI" dirty="0" err="1" smtClean="0"/>
              <a:t>voi</a:t>
            </a:r>
            <a:r>
              <a:rPr lang="sv-FI" dirty="0" smtClean="0"/>
              <a:t> </a:t>
            </a:r>
            <a:r>
              <a:rPr lang="sv-FI" dirty="0" err="1"/>
              <a:t>jatkaa</a:t>
            </a:r>
            <a:r>
              <a:rPr lang="sv-FI" dirty="0"/>
              <a:t> </a:t>
            </a:r>
            <a:r>
              <a:rPr lang="sv-FI" dirty="0" err="1"/>
              <a:t>nousua</a:t>
            </a:r>
            <a:r>
              <a:rPr lang="sv-FI" dirty="0"/>
              <a:t> </a:t>
            </a:r>
            <a:r>
              <a:rPr lang="sv-FI" dirty="0" err="1"/>
              <a:t>vapaasti</a:t>
            </a:r>
            <a:r>
              <a:rPr lang="sv-FI" dirty="0"/>
              <a:t> ja </a:t>
            </a:r>
            <a:r>
              <a:rPr lang="sv-FI" dirty="0" err="1"/>
              <a:t>mahdollisesti</a:t>
            </a:r>
            <a:r>
              <a:rPr lang="sv-FI" dirty="0"/>
              <a:t> </a:t>
            </a:r>
            <a:r>
              <a:rPr lang="sv-FI" dirty="0" err="1"/>
              <a:t>lisää</a:t>
            </a:r>
            <a:r>
              <a:rPr lang="sv-FI" dirty="0"/>
              <a:t> </a:t>
            </a:r>
            <a:r>
              <a:rPr lang="sv-FI" dirty="0" err="1"/>
              <a:t>hieman</a:t>
            </a:r>
            <a:r>
              <a:rPr lang="sv-FI" dirty="0"/>
              <a:t> </a:t>
            </a:r>
            <a:r>
              <a:rPr lang="sv-FI" dirty="0" err="1"/>
              <a:t>tehoa</a:t>
            </a:r>
            <a:endParaRPr lang="sv-FI" dirty="0"/>
          </a:p>
          <a:p>
            <a:r>
              <a:rPr lang="sv-FI" dirty="0" err="1"/>
              <a:t>Puolen</a:t>
            </a:r>
            <a:r>
              <a:rPr lang="sv-FI" dirty="0"/>
              <a:t> </a:t>
            </a:r>
            <a:r>
              <a:rPr lang="sv-FI" dirty="0" err="1"/>
              <a:t>vaihto</a:t>
            </a:r>
            <a:r>
              <a:rPr lang="sv-FI" dirty="0"/>
              <a:t> </a:t>
            </a:r>
            <a:r>
              <a:rPr lang="sv-FI" dirty="0" err="1"/>
              <a:t>tulisi</a:t>
            </a:r>
            <a:r>
              <a:rPr lang="sv-FI" dirty="0"/>
              <a:t> </a:t>
            </a:r>
            <a:r>
              <a:rPr lang="sv-FI" dirty="0" err="1"/>
              <a:t>tehdä</a:t>
            </a:r>
            <a:r>
              <a:rPr lang="sv-FI" dirty="0"/>
              <a:t> </a:t>
            </a:r>
            <a:r>
              <a:rPr lang="sv-FI" dirty="0" err="1"/>
              <a:t>mahdollisimman</a:t>
            </a:r>
            <a:r>
              <a:rPr lang="sv-FI" dirty="0"/>
              <a:t> </a:t>
            </a:r>
            <a:r>
              <a:rPr lang="sv-FI" dirty="0" err="1"/>
              <a:t>kulmikkaasti</a:t>
            </a:r>
            <a:r>
              <a:rPr lang="sv-FI" dirty="0"/>
              <a:t> </a:t>
            </a:r>
            <a:r>
              <a:rPr lang="sv-FI" dirty="0" err="1"/>
              <a:t>jotta</a:t>
            </a:r>
            <a:r>
              <a:rPr lang="sv-FI" dirty="0"/>
              <a:t> se </a:t>
            </a:r>
            <a:r>
              <a:rPr lang="sv-FI" dirty="0" err="1"/>
              <a:t>olisi</a:t>
            </a:r>
            <a:r>
              <a:rPr lang="sv-FI" dirty="0"/>
              <a:t> </a:t>
            </a:r>
            <a:r>
              <a:rPr lang="sv-FI" dirty="0" err="1"/>
              <a:t>turvallinen</a:t>
            </a:r>
            <a:r>
              <a:rPr lang="sv-FI" dirty="0"/>
              <a:t>.</a:t>
            </a:r>
          </a:p>
          <a:p>
            <a:endParaRPr lang="fi-FI" dirty="0"/>
          </a:p>
        </p:txBody>
      </p:sp>
    </p:spTree>
    <p:extLst>
      <p:ext uri="{BB962C8B-B14F-4D97-AF65-F5344CB8AC3E}">
        <p14:creationId xmlns:p14="http://schemas.microsoft.com/office/powerpoint/2010/main" val="2951222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Kuv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896042" y="1932830"/>
            <a:ext cx="2194296" cy="609600"/>
          </a:xfrm>
          <a:prstGeom prst="rect">
            <a:avLst/>
          </a:prstGeom>
        </p:spPr>
      </p:pic>
      <p:pic>
        <p:nvPicPr>
          <p:cNvPr id="7" name="Kuv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6554167" y="1844824"/>
            <a:ext cx="2194296" cy="609600"/>
          </a:xfrm>
          <a:prstGeom prst="rect">
            <a:avLst/>
          </a:prstGeom>
        </p:spPr>
      </p:pic>
      <p:pic>
        <p:nvPicPr>
          <p:cNvPr id="8" name="Kuva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1526235" y="1864749"/>
            <a:ext cx="2194296" cy="609600"/>
          </a:xfrm>
          <a:prstGeom prst="rect">
            <a:avLst/>
          </a:prstGeom>
        </p:spPr>
      </p:pic>
      <p:sp>
        <p:nvSpPr>
          <p:cNvPr id="9" name="Alanuoli 8"/>
          <p:cNvSpPr/>
          <p:nvPr/>
        </p:nvSpPr>
        <p:spPr>
          <a:xfrm flipH="1">
            <a:off x="2366135" y="2954648"/>
            <a:ext cx="514497" cy="1914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10" name="Nuoli oikealle 9"/>
          <p:cNvSpPr/>
          <p:nvPr/>
        </p:nvSpPr>
        <p:spPr>
          <a:xfrm>
            <a:off x="3108968" y="4725144"/>
            <a:ext cx="3898715" cy="484632"/>
          </a:xfrm>
          <a:prstGeom prst="rightArrow">
            <a:avLst>
              <a:gd name="adj1" fmla="val 50000"/>
              <a:gd name="adj2" fmla="val 473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11" name="Alanuoli 10"/>
          <p:cNvSpPr/>
          <p:nvPr/>
        </p:nvSpPr>
        <p:spPr>
          <a:xfrm flipH="1" flipV="1">
            <a:off x="7394067" y="2954648"/>
            <a:ext cx="514497" cy="17704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12" name="Tekstiruutu 11"/>
          <p:cNvSpPr txBox="1"/>
          <p:nvPr/>
        </p:nvSpPr>
        <p:spPr>
          <a:xfrm flipH="1">
            <a:off x="251518" y="3552826"/>
            <a:ext cx="1863660" cy="923330"/>
          </a:xfrm>
          <a:prstGeom prst="rect">
            <a:avLst/>
          </a:prstGeom>
          <a:noFill/>
        </p:spPr>
        <p:txBody>
          <a:bodyPr wrap="none" rtlCol="0">
            <a:spAutoFit/>
          </a:bodyPr>
          <a:lstStyle/>
          <a:p>
            <a:r>
              <a:rPr lang="sv-FI" dirty="0" err="1" smtClean="0"/>
              <a:t>Kerrostus</a:t>
            </a:r>
            <a:r>
              <a:rPr lang="sv-FI" dirty="0" smtClean="0"/>
              <a:t> </a:t>
            </a:r>
            <a:r>
              <a:rPr lang="sv-FI" dirty="0" err="1" smtClean="0"/>
              <a:t>alle</a:t>
            </a:r>
            <a:r>
              <a:rPr lang="sv-FI" dirty="0" smtClean="0"/>
              <a:t>.</a:t>
            </a:r>
          </a:p>
          <a:p>
            <a:r>
              <a:rPr lang="sv-FI" dirty="0" err="1" smtClean="0"/>
              <a:t>Tehon</a:t>
            </a:r>
            <a:r>
              <a:rPr lang="sv-FI" dirty="0" smtClean="0"/>
              <a:t> </a:t>
            </a:r>
            <a:r>
              <a:rPr lang="sv-FI" dirty="0" err="1" smtClean="0"/>
              <a:t>vähennys</a:t>
            </a:r>
            <a:endParaRPr lang="sv-FI" dirty="0" smtClean="0"/>
          </a:p>
          <a:p>
            <a:r>
              <a:rPr lang="sv-FI" dirty="0" smtClean="0"/>
              <a:t> ja </a:t>
            </a:r>
            <a:r>
              <a:rPr lang="sv-FI" dirty="0" err="1" smtClean="0"/>
              <a:t>jättäytyminen</a:t>
            </a:r>
            <a:endParaRPr lang="sv-FI" dirty="0"/>
          </a:p>
        </p:txBody>
      </p:sp>
      <p:sp>
        <p:nvSpPr>
          <p:cNvPr id="13" name="Tekstiruutu 12"/>
          <p:cNvSpPr txBox="1"/>
          <p:nvPr/>
        </p:nvSpPr>
        <p:spPr>
          <a:xfrm flipH="1">
            <a:off x="3040498" y="5517231"/>
            <a:ext cx="3213924" cy="923330"/>
          </a:xfrm>
          <a:prstGeom prst="rect">
            <a:avLst/>
          </a:prstGeom>
          <a:noFill/>
        </p:spPr>
        <p:txBody>
          <a:bodyPr wrap="none" rtlCol="0">
            <a:spAutoFit/>
          </a:bodyPr>
          <a:lstStyle/>
          <a:p>
            <a:r>
              <a:rPr lang="sv-FI" dirty="0" err="1" smtClean="0"/>
              <a:t>Käydään</a:t>
            </a:r>
            <a:r>
              <a:rPr lang="sv-FI" dirty="0" smtClean="0"/>
              <a:t> </a:t>
            </a:r>
            <a:r>
              <a:rPr lang="sv-FI" dirty="0" err="1" smtClean="0"/>
              <a:t>jonon</a:t>
            </a:r>
            <a:r>
              <a:rPr lang="sv-FI" dirty="0" smtClean="0"/>
              <a:t> </a:t>
            </a:r>
            <a:r>
              <a:rPr lang="sv-FI" dirty="0" err="1" smtClean="0"/>
              <a:t>paikalla</a:t>
            </a:r>
            <a:r>
              <a:rPr lang="sv-FI" dirty="0" smtClean="0"/>
              <a:t> </a:t>
            </a:r>
          </a:p>
          <a:p>
            <a:r>
              <a:rPr lang="sv-FI" dirty="0" err="1" smtClean="0"/>
              <a:t>Säilytetään</a:t>
            </a:r>
            <a:r>
              <a:rPr lang="sv-FI" dirty="0" smtClean="0"/>
              <a:t> </a:t>
            </a:r>
            <a:r>
              <a:rPr lang="sv-FI" dirty="0" err="1" smtClean="0"/>
              <a:t>kerrostus</a:t>
            </a:r>
            <a:r>
              <a:rPr lang="sv-FI" dirty="0" smtClean="0"/>
              <a:t> ja </a:t>
            </a:r>
          </a:p>
          <a:p>
            <a:r>
              <a:rPr lang="sv-FI" dirty="0" err="1" smtClean="0"/>
              <a:t>samalla</a:t>
            </a:r>
            <a:r>
              <a:rPr lang="sv-FI" dirty="0" smtClean="0"/>
              <a:t> </a:t>
            </a:r>
            <a:r>
              <a:rPr lang="sv-FI" dirty="0" err="1" smtClean="0"/>
              <a:t>lisätään</a:t>
            </a:r>
            <a:r>
              <a:rPr lang="sv-FI" dirty="0" smtClean="0"/>
              <a:t> </a:t>
            </a:r>
            <a:r>
              <a:rPr lang="sv-FI" dirty="0" err="1" smtClean="0"/>
              <a:t>hieman</a:t>
            </a:r>
            <a:r>
              <a:rPr lang="sv-FI" dirty="0" smtClean="0"/>
              <a:t> </a:t>
            </a:r>
            <a:r>
              <a:rPr lang="sv-FI" dirty="0" err="1" smtClean="0"/>
              <a:t>tehoa</a:t>
            </a:r>
            <a:endParaRPr lang="sv-FI" dirty="0"/>
          </a:p>
        </p:txBody>
      </p:sp>
      <p:sp>
        <p:nvSpPr>
          <p:cNvPr id="14" name="Tekstiruutu 13"/>
          <p:cNvSpPr txBox="1"/>
          <p:nvPr/>
        </p:nvSpPr>
        <p:spPr>
          <a:xfrm flipH="1">
            <a:off x="2115178" y="1292191"/>
            <a:ext cx="1026499" cy="369332"/>
          </a:xfrm>
          <a:prstGeom prst="rect">
            <a:avLst/>
          </a:prstGeom>
          <a:noFill/>
        </p:spPr>
        <p:txBody>
          <a:bodyPr wrap="none" rtlCol="0">
            <a:spAutoFit/>
          </a:bodyPr>
          <a:lstStyle/>
          <a:p>
            <a:r>
              <a:rPr lang="sv-FI" dirty="0" err="1" smtClean="0"/>
              <a:t>Siipikone</a:t>
            </a:r>
            <a:endParaRPr lang="sv-FI" dirty="0"/>
          </a:p>
        </p:txBody>
      </p:sp>
      <p:sp>
        <p:nvSpPr>
          <p:cNvPr id="15" name="Tekstiruutu 14"/>
          <p:cNvSpPr txBox="1"/>
          <p:nvPr/>
        </p:nvSpPr>
        <p:spPr>
          <a:xfrm flipH="1">
            <a:off x="4577877" y="1475492"/>
            <a:ext cx="1151982" cy="369332"/>
          </a:xfrm>
          <a:prstGeom prst="rect">
            <a:avLst/>
          </a:prstGeom>
          <a:noFill/>
        </p:spPr>
        <p:txBody>
          <a:bodyPr wrap="none" rtlCol="0">
            <a:spAutoFit/>
          </a:bodyPr>
          <a:lstStyle/>
          <a:p>
            <a:r>
              <a:rPr lang="sv-FI" dirty="0" err="1" smtClean="0"/>
              <a:t>Johtokone</a:t>
            </a:r>
            <a:endParaRPr lang="sv-FI" dirty="0"/>
          </a:p>
        </p:txBody>
      </p:sp>
      <p:sp>
        <p:nvSpPr>
          <p:cNvPr id="16" name="Tekstiruutu 15"/>
          <p:cNvSpPr txBox="1"/>
          <p:nvPr/>
        </p:nvSpPr>
        <p:spPr>
          <a:xfrm flipH="1">
            <a:off x="1969117" y="980728"/>
            <a:ext cx="1445633" cy="369332"/>
          </a:xfrm>
          <a:prstGeom prst="rect">
            <a:avLst/>
          </a:prstGeom>
          <a:noFill/>
        </p:spPr>
        <p:txBody>
          <a:bodyPr wrap="none" rtlCol="0">
            <a:spAutoFit/>
          </a:bodyPr>
          <a:lstStyle/>
          <a:p>
            <a:r>
              <a:rPr lang="sv-FI" dirty="0" err="1" smtClean="0"/>
              <a:t>Lähtötilanne</a:t>
            </a:r>
            <a:endParaRPr lang="sv-FI" dirty="0"/>
          </a:p>
        </p:txBody>
      </p:sp>
      <p:cxnSp>
        <p:nvCxnSpPr>
          <p:cNvPr id="17" name="Suora nuoliyhdysviiva 16"/>
          <p:cNvCxnSpPr/>
          <p:nvPr/>
        </p:nvCxnSpPr>
        <p:spPr>
          <a:xfrm>
            <a:off x="3896042" y="764704"/>
            <a:ext cx="894724" cy="14729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kstiruutu 17"/>
          <p:cNvSpPr txBox="1"/>
          <p:nvPr/>
        </p:nvSpPr>
        <p:spPr>
          <a:xfrm flipH="1">
            <a:off x="3135602" y="404664"/>
            <a:ext cx="1120047" cy="369332"/>
          </a:xfrm>
          <a:prstGeom prst="rect">
            <a:avLst/>
          </a:prstGeom>
          <a:noFill/>
        </p:spPr>
        <p:txBody>
          <a:bodyPr wrap="none" rtlCol="0">
            <a:spAutoFit/>
          </a:bodyPr>
          <a:lstStyle/>
          <a:p>
            <a:r>
              <a:rPr lang="sv-FI" dirty="0" err="1" smtClean="0"/>
              <a:t>Hyppyovi</a:t>
            </a:r>
            <a:endParaRPr lang="sv-FI" dirty="0"/>
          </a:p>
        </p:txBody>
      </p:sp>
    </p:spTree>
    <p:extLst>
      <p:ext uri="{BB962C8B-B14F-4D97-AF65-F5344CB8AC3E}">
        <p14:creationId xmlns:p14="http://schemas.microsoft.com/office/powerpoint/2010/main" val="2435417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Ryhmä 1"/>
          <p:cNvGrpSpPr/>
          <p:nvPr/>
        </p:nvGrpSpPr>
        <p:grpSpPr>
          <a:xfrm>
            <a:off x="395536" y="522922"/>
            <a:ext cx="8555262" cy="5823566"/>
            <a:chOff x="395536" y="522922"/>
            <a:chExt cx="8555262" cy="5823566"/>
          </a:xfrm>
        </p:grpSpPr>
        <p:pic>
          <p:nvPicPr>
            <p:cNvPr id="3" name="Kuva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9912" y="980728"/>
              <a:ext cx="1408851" cy="1038784"/>
            </a:xfrm>
            <a:prstGeom prst="rect">
              <a:avLst/>
            </a:prstGeom>
          </p:spPr>
        </p:pic>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5420" y="1759575"/>
              <a:ext cx="1408851" cy="1038784"/>
            </a:xfrm>
            <a:prstGeom prst="rect">
              <a:avLst/>
            </a:prstGeom>
          </p:spPr>
        </p:pic>
        <p:pic>
          <p:nvPicPr>
            <p:cNvPr id="5" name="Kuv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03848" y="2772601"/>
              <a:ext cx="1408851" cy="1038784"/>
            </a:xfrm>
            <a:prstGeom prst="rect">
              <a:avLst/>
            </a:prstGeom>
          </p:spPr>
        </p:pic>
        <p:pic>
          <p:nvPicPr>
            <p:cNvPr id="6" name="Kuva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7704" y="1758981"/>
              <a:ext cx="1408851" cy="1038784"/>
            </a:xfrm>
            <a:prstGeom prst="rect">
              <a:avLst/>
            </a:prstGeom>
          </p:spPr>
        </p:pic>
        <p:sp>
          <p:nvSpPr>
            <p:cNvPr id="7" name="Nuoli oikealle 6"/>
            <p:cNvSpPr/>
            <p:nvPr/>
          </p:nvSpPr>
          <p:spPr>
            <a:xfrm>
              <a:off x="3563888" y="4077072"/>
              <a:ext cx="216024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8" name="Alanuoli 7"/>
            <p:cNvSpPr/>
            <p:nvPr/>
          </p:nvSpPr>
          <p:spPr>
            <a:xfrm>
              <a:off x="2612129" y="3068960"/>
              <a:ext cx="242316"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9" name="Alanuoli 8"/>
            <p:cNvSpPr/>
            <p:nvPr/>
          </p:nvSpPr>
          <p:spPr>
            <a:xfrm flipV="1">
              <a:off x="6278654" y="2924944"/>
              <a:ext cx="242316"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pic>
          <p:nvPicPr>
            <p:cNvPr id="10" name="Kuva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9912" y="2925001"/>
              <a:ext cx="1408851" cy="1038784"/>
            </a:xfrm>
            <a:prstGeom prst="rect">
              <a:avLst/>
            </a:prstGeom>
          </p:spPr>
        </p:pic>
        <p:pic>
          <p:nvPicPr>
            <p:cNvPr id="11" name="Kuva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317" y="2852936"/>
              <a:ext cx="1408851" cy="1038784"/>
            </a:xfrm>
            <a:prstGeom prst="rect">
              <a:avLst/>
            </a:prstGeom>
          </p:spPr>
        </p:pic>
        <p:sp>
          <p:nvSpPr>
            <p:cNvPr id="12" name="Tekstiruutu 11"/>
            <p:cNvSpPr txBox="1"/>
            <p:nvPr/>
          </p:nvSpPr>
          <p:spPr>
            <a:xfrm>
              <a:off x="395536" y="2982728"/>
              <a:ext cx="1755481" cy="1200329"/>
            </a:xfrm>
            <a:prstGeom prst="rect">
              <a:avLst/>
            </a:prstGeom>
            <a:noFill/>
          </p:spPr>
          <p:txBody>
            <a:bodyPr wrap="none" rtlCol="0">
              <a:spAutoFit/>
            </a:bodyPr>
            <a:lstStyle/>
            <a:p>
              <a:r>
                <a:rPr lang="sv-FI" dirty="0" err="1" smtClean="0"/>
                <a:t>Kerrostus</a:t>
              </a:r>
              <a:r>
                <a:rPr lang="sv-FI" dirty="0" smtClean="0"/>
                <a:t> </a:t>
              </a:r>
              <a:r>
                <a:rPr lang="sv-FI" dirty="0" err="1" smtClean="0"/>
                <a:t>alle</a:t>
              </a:r>
              <a:r>
                <a:rPr lang="sv-FI" dirty="0" smtClean="0"/>
                <a:t>.</a:t>
              </a:r>
            </a:p>
            <a:p>
              <a:r>
                <a:rPr lang="sv-FI" dirty="0" err="1" smtClean="0"/>
                <a:t>Tehon</a:t>
              </a:r>
              <a:r>
                <a:rPr lang="sv-FI" dirty="0" smtClean="0"/>
                <a:t> </a:t>
              </a:r>
              <a:r>
                <a:rPr lang="sv-FI" dirty="0" err="1" smtClean="0"/>
                <a:t>vähennys</a:t>
              </a:r>
              <a:endParaRPr lang="sv-FI" dirty="0" smtClean="0"/>
            </a:p>
            <a:p>
              <a:r>
                <a:rPr lang="sv-FI" dirty="0" smtClean="0"/>
                <a:t> ja </a:t>
              </a:r>
              <a:r>
                <a:rPr lang="sv-FI" dirty="0" err="1" smtClean="0"/>
                <a:t>jättäytyminen</a:t>
              </a:r>
              <a:endParaRPr lang="sv-FI" dirty="0"/>
            </a:p>
            <a:p>
              <a:r>
                <a:rPr lang="sv-FI" dirty="0" err="1" smtClean="0"/>
                <a:t>Hieman</a:t>
              </a:r>
              <a:r>
                <a:rPr lang="sv-FI" dirty="0" smtClean="0"/>
                <a:t> </a:t>
              </a:r>
              <a:r>
                <a:rPr lang="sv-FI" dirty="0" err="1" smtClean="0"/>
                <a:t>taakse</a:t>
              </a:r>
              <a:endParaRPr lang="sv-FI" dirty="0"/>
            </a:p>
          </p:txBody>
        </p:sp>
        <p:sp>
          <p:nvSpPr>
            <p:cNvPr id="13" name="Tekstiruutu 12"/>
            <p:cNvSpPr txBox="1"/>
            <p:nvPr/>
          </p:nvSpPr>
          <p:spPr>
            <a:xfrm>
              <a:off x="2970653" y="4869160"/>
              <a:ext cx="4625049" cy="1477328"/>
            </a:xfrm>
            <a:prstGeom prst="rect">
              <a:avLst/>
            </a:prstGeom>
            <a:noFill/>
          </p:spPr>
          <p:txBody>
            <a:bodyPr wrap="none" rtlCol="0">
              <a:spAutoFit/>
            </a:bodyPr>
            <a:lstStyle/>
            <a:p>
              <a:r>
                <a:rPr lang="sv-FI" dirty="0" err="1" smtClean="0"/>
                <a:t>Käydään</a:t>
              </a:r>
              <a:r>
                <a:rPr lang="sv-FI" dirty="0" smtClean="0"/>
                <a:t> </a:t>
              </a:r>
              <a:r>
                <a:rPr lang="sv-FI" dirty="0" err="1" smtClean="0"/>
                <a:t>jonon</a:t>
              </a:r>
              <a:r>
                <a:rPr lang="sv-FI" dirty="0" smtClean="0"/>
                <a:t> </a:t>
              </a:r>
              <a:r>
                <a:rPr lang="sv-FI" dirty="0" err="1" smtClean="0"/>
                <a:t>paikalla</a:t>
              </a:r>
              <a:r>
                <a:rPr lang="sv-FI" dirty="0" smtClean="0"/>
                <a:t> </a:t>
              </a:r>
            </a:p>
            <a:p>
              <a:r>
                <a:rPr lang="sv-FI" dirty="0" err="1" smtClean="0"/>
                <a:t>Kerrostus</a:t>
              </a:r>
              <a:r>
                <a:rPr lang="sv-FI" dirty="0" smtClean="0"/>
                <a:t> </a:t>
              </a:r>
              <a:r>
                <a:rPr lang="sv-FI" dirty="0" err="1" smtClean="0"/>
                <a:t>ainakin</a:t>
              </a:r>
              <a:r>
                <a:rPr lang="sv-FI" dirty="0" smtClean="0"/>
                <a:t> </a:t>
              </a:r>
              <a:r>
                <a:rPr lang="sv-FI" dirty="0" err="1" smtClean="0"/>
                <a:t>koneen</a:t>
              </a:r>
              <a:r>
                <a:rPr lang="sv-FI" dirty="0" smtClean="0"/>
                <a:t> </a:t>
              </a:r>
              <a:r>
                <a:rPr lang="sv-FI" dirty="0" err="1" smtClean="0"/>
                <a:t>väli</a:t>
              </a:r>
              <a:r>
                <a:rPr lang="sv-FI" dirty="0" smtClean="0"/>
                <a:t>, jos </a:t>
              </a:r>
              <a:r>
                <a:rPr lang="sv-FI" dirty="0" err="1" smtClean="0"/>
                <a:t>liian</a:t>
              </a:r>
              <a:r>
                <a:rPr lang="sv-FI" dirty="0" smtClean="0"/>
                <a:t> </a:t>
              </a:r>
              <a:r>
                <a:rPr lang="sv-FI" dirty="0" err="1" smtClean="0"/>
                <a:t>korkealla</a:t>
              </a:r>
              <a:endParaRPr lang="sv-FI" dirty="0" smtClean="0"/>
            </a:p>
            <a:p>
              <a:r>
                <a:rPr lang="sv-FI" dirty="0" err="1"/>
                <a:t>n</a:t>
              </a:r>
              <a:r>
                <a:rPr lang="sv-FI" dirty="0" err="1" smtClean="0"/>
                <a:t>iin</a:t>
              </a:r>
              <a:r>
                <a:rPr lang="sv-FI" dirty="0" smtClean="0"/>
                <a:t> sen </a:t>
              </a:r>
              <a:r>
                <a:rPr lang="sv-FI" dirty="0" err="1" smtClean="0"/>
                <a:t>huomaa</a:t>
              </a:r>
              <a:r>
                <a:rPr lang="sv-FI" dirty="0" smtClean="0"/>
                <a:t> </a:t>
              </a:r>
              <a:r>
                <a:rPr lang="sv-FI" dirty="0" err="1" smtClean="0"/>
                <a:t>sivuperäsimen</a:t>
              </a:r>
              <a:r>
                <a:rPr lang="sv-FI" dirty="0" smtClean="0"/>
                <a:t> </a:t>
              </a:r>
              <a:r>
                <a:rPr lang="sv-FI" dirty="0" err="1" smtClean="0"/>
                <a:t>tärinänä</a:t>
              </a:r>
              <a:endParaRPr lang="sv-FI" dirty="0" smtClean="0"/>
            </a:p>
            <a:p>
              <a:r>
                <a:rPr lang="sv-FI" dirty="0" err="1" smtClean="0"/>
                <a:t>Säilytetään</a:t>
              </a:r>
              <a:r>
                <a:rPr lang="sv-FI" dirty="0" smtClean="0"/>
                <a:t> </a:t>
              </a:r>
              <a:r>
                <a:rPr lang="sv-FI" dirty="0" err="1" smtClean="0"/>
                <a:t>kerrostus</a:t>
              </a:r>
              <a:r>
                <a:rPr lang="sv-FI" dirty="0" smtClean="0"/>
                <a:t> ja </a:t>
              </a:r>
            </a:p>
            <a:p>
              <a:r>
                <a:rPr lang="sv-FI" dirty="0" err="1" smtClean="0"/>
                <a:t>samalla</a:t>
              </a:r>
              <a:r>
                <a:rPr lang="sv-FI" dirty="0" smtClean="0"/>
                <a:t> </a:t>
              </a:r>
              <a:r>
                <a:rPr lang="sv-FI" dirty="0" err="1" smtClean="0"/>
                <a:t>lisätään</a:t>
              </a:r>
              <a:r>
                <a:rPr lang="sv-FI" dirty="0" smtClean="0"/>
                <a:t> </a:t>
              </a:r>
              <a:r>
                <a:rPr lang="sv-FI" dirty="0" err="1" smtClean="0"/>
                <a:t>hieman</a:t>
              </a:r>
              <a:r>
                <a:rPr lang="sv-FI" dirty="0" smtClean="0"/>
                <a:t> </a:t>
              </a:r>
              <a:r>
                <a:rPr lang="sv-FI" dirty="0" err="1" smtClean="0"/>
                <a:t>tehoa</a:t>
              </a:r>
              <a:endParaRPr lang="sv-FI" dirty="0"/>
            </a:p>
          </p:txBody>
        </p:sp>
        <p:sp>
          <p:nvSpPr>
            <p:cNvPr id="14" name="Tekstiruutu 13"/>
            <p:cNvSpPr txBox="1"/>
            <p:nvPr/>
          </p:nvSpPr>
          <p:spPr>
            <a:xfrm>
              <a:off x="6804248" y="3121421"/>
              <a:ext cx="2146550" cy="1477328"/>
            </a:xfrm>
            <a:prstGeom prst="rect">
              <a:avLst/>
            </a:prstGeom>
            <a:noFill/>
          </p:spPr>
          <p:txBody>
            <a:bodyPr wrap="none" rtlCol="0">
              <a:spAutoFit/>
            </a:bodyPr>
            <a:lstStyle/>
            <a:p>
              <a:r>
                <a:rPr lang="sv-FI" dirty="0" err="1" smtClean="0"/>
                <a:t>Tehon</a:t>
              </a:r>
              <a:r>
                <a:rPr lang="sv-FI" dirty="0" smtClean="0"/>
                <a:t> </a:t>
              </a:r>
              <a:r>
                <a:rPr lang="sv-FI" dirty="0" err="1" smtClean="0"/>
                <a:t>lisäys</a:t>
              </a:r>
              <a:endParaRPr lang="sv-FI" dirty="0" smtClean="0"/>
            </a:p>
            <a:p>
              <a:r>
                <a:rPr lang="sv-FI" dirty="0" err="1" smtClean="0"/>
                <a:t>Siirrytään</a:t>
              </a:r>
              <a:r>
                <a:rPr lang="sv-FI" dirty="0" smtClean="0"/>
                <a:t> </a:t>
              </a:r>
              <a:r>
                <a:rPr lang="sv-FI" dirty="0" err="1" smtClean="0"/>
                <a:t>oikeaan</a:t>
              </a:r>
              <a:endParaRPr lang="sv-FI" dirty="0" smtClean="0"/>
            </a:p>
            <a:p>
              <a:r>
                <a:rPr lang="sv-FI" dirty="0" err="1" smtClean="0"/>
                <a:t>Paikkaan</a:t>
              </a:r>
              <a:r>
                <a:rPr lang="sv-FI" dirty="0" smtClean="0"/>
                <a:t> ja </a:t>
              </a:r>
              <a:r>
                <a:rPr lang="sv-FI" dirty="0" err="1" smtClean="0"/>
                <a:t>kerrostus</a:t>
              </a:r>
              <a:endParaRPr lang="sv-FI" dirty="0" smtClean="0"/>
            </a:p>
            <a:p>
              <a:r>
                <a:rPr lang="sv-FI" dirty="0" err="1" smtClean="0"/>
                <a:t>Normaali</a:t>
              </a:r>
              <a:r>
                <a:rPr lang="sv-FI" dirty="0" smtClean="0"/>
                <a:t>, </a:t>
              </a:r>
              <a:r>
                <a:rPr lang="sv-FI" dirty="0" err="1" smtClean="0"/>
                <a:t>haetaan</a:t>
              </a:r>
              <a:r>
                <a:rPr lang="sv-FI" dirty="0" smtClean="0"/>
                <a:t> </a:t>
              </a:r>
            </a:p>
            <a:p>
              <a:r>
                <a:rPr lang="sv-FI" dirty="0" err="1" smtClean="0"/>
                <a:t>vakioteho</a:t>
              </a:r>
              <a:endParaRPr lang="sv-FI" dirty="0"/>
            </a:p>
          </p:txBody>
        </p:sp>
        <p:sp>
          <p:nvSpPr>
            <p:cNvPr id="15" name="Tekstiruutu 14"/>
            <p:cNvSpPr txBox="1"/>
            <p:nvPr/>
          </p:nvSpPr>
          <p:spPr>
            <a:xfrm>
              <a:off x="4052148" y="522922"/>
              <a:ext cx="1151982" cy="369332"/>
            </a:xfrm>
            <a:prstGeom prst="rect">
              <a:avLst/>
            </a:prstGeom>
            <a:noFill/>
          </p:spPr>
          <p:txBody>
            <a:bodyPr wrap="none" rtlCol="0">
              <a:spAutoFit/>
            </a:bodyPr>
            <a:lstStyle/>
            <a:p>
              <a:r>
                <a:rPr lang="sv-FI" dirty="0" err="1" smtClean="0"/>
                <a:t>Johtokone</a:t>
              </a:r>
              <a:endParaRPr lang="sv-FI" dirty="0"/>
            </a:p>
          </p:txBody>
        </p:sp>
        <p:sp>
          <p:nvSpPr>
            <p:cNvPr id="16" name="Tekstiruutu 15"/>
            <p:cNvSpPr txBox="1"/>
            <p:nvPr/>
          </p:nvSpPr>
          <p:spPr>
            <a:xfrm>
              <a:off x="5998020" y="707588"/>
              <a:ext cx="2757678" cy="369332"/>
            </a:xfrm>
            <a:prstGeom prst="rect">
              <a:avLst/>
            </a:prstGeom>
            <a:noFill/>
          </p:spPr>
          <p:txBody>
            <a:bodyPr wrap="none" rtlCol="0">
              <a:spAutoFit/>
            </a:bodyPr>
            <a:lstStyle/>
            <a:p>
              <a:r>
                <a:rPr lang="sv-FI" dirty="0" err="1" smtClean="0"/>
                <a:t>Johtokoneen</a:t>
              </a:r>
              <a:r>
                <a:rPr lang="sv-FI" dirty="0" smtClean="0"/>
                <a:t> </a:t>
              </a:r>
              <a:r>
                <a:rPr lang="sv-FI" dirty="0" err="1" smtClean="0"/>
                <a:t>tehoasetus</a:t>
              </a:r>
              <a:r>
                <a:rPr lang="sv-FI" dirty="0" smtClean="0"/>
                <a:t> !!!</a:t>
              </a:r>
              <a:endParaRPr lang="sv-FI" dirty="0"/>
            </a:p>
          </p:txBody>
        </p:sp>
      </p:grpSp>
    </p:spTree>
    <p:extLst>
      <p:ext uri="{BB962C8B-B14F-4D97-AF65-F5344CB8AC3E}">
        <p14:creationId xmlns:p14="http://schemas.microsoft.com/office/powerpoint/2010/main" val="904058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err="1" smtClean="0"/>
              <a:t>Hyppylinjalla</a:t>
            </a:r>
            <a:endParaRPr lang="sv-FI" dirty="0"/>
          </a:p>
        </p:txBody>
      </p:sp>
      <p:sp>
        <p:nvSpPr>
          <p:cNvPr id="3" name="Sisällön paikkamerkki 2"/>
          <p:cNvSpPr>
            <a:spLocks noGrp="1"/>
          </p:cNvSpPr>
          <p:nvPr>
            <p:ph idx="1"/>
          </p:nvPr>
        </p:nvSpPr>
        <p:spPr/>
        <p:txBody>
          <a:bodyPr>
            <a:normAutofit fontScale="92500" lnSpcReduction="10000"/>
          </a:bodyPr>
          <a:lstStyle/>
          <a:p>
            <a:r>
              <a:rPr lang="sv-FI" dirty="0" err="1" smtClean="0"/>
              <a:t>Johtokoneen</a:t>
            </a:r>
            <a:r>
              <a:rPr lang="sv-FI" dirty="0" smtClean="0"/>
              <a:t> </a:t>
            </a:r>
            <a:r>
              <a:rPr lang="sv-FI" dirty="0" err="1" smtClean="0"/>
              <a:t>tulisi</a:t>
            </a:r>
            <a:r>
              <a:rPr lang="sv-FI" dirty="0" smtClean="0"/>
              <a:t> </a:t>
            </a:r>
            <a:r>
              <a:rPr lang="sv-FI" dirty="0" err="1" smtClean="0"/>
              <a:t>hakeutua</a:t>
            </a:r>
            <a:r>
              <a:rPr lang="sv-FI" dirty="0" smtClean="0"/>
              <a:t> linjalle </a:t>
            </a:r>
            <a:r>
              <a:rPr lang="sv-FI" dirty="0" err="1" smtClean="0"/>
              <a:t>hyvissä</a:t>
            </a:r>
            <a:r>
              <a:rPr lang="sv-FI" dirty="0" smtClean="0"/>
              <a:t> </a:t>
            </a:r>
            <a:r>
              <a:rPr lang="sv-FI" dirty="0" err="1" smtClean="0"/>
              <a:t>ajoin</a:t>
            </a:r>
            <a:r>
              <a:rPr lang="sv-FI" dirty="0" smtClean="0"/>
              <a:t> – </a:t>
            </a:r>
            <a:r>
              <a:rPr lang="sv-FI" dirty="0" err="1" smtClean="0"/>
              <a:t>johtokone</a:t>
            </a:r>
            <a:r>
              <a:rPr lang="sv-FI" dirty="0" smtClean="0"/>
              <a:t> </a:t>
            </a:r>
            <a:r>
              <a:rPr lang="sv-FI" dirty="0" err="1" smtClean="0"/>
              <a:t>ilmoittaa</a:t>
            </a:r>
            <a:r>
              <a:rPr lang="sv-FI" dirty="0" smtClean="0"/>
              <a:t> </a:t>
            </a:r>
            <a:r>
              <a:rPr lang="sv-FI" dirty="0" err="1" smtClean="0"/>
              <a:t>radiolla</a:t>
            </a:r>
            <a:r>
              <a:rPr lang="sv-FI" dirty="0" smtClean="0"/>
              <a:t>  2 min – </a:t>
            </a:r>
            <a:r>
              <a:rPr lang="sv-FI" dirty="0" err="1" smtClean="0"/>
              <a:t>siipikone</a:t>
            </a:r>
            <a:r>
              <a:rPr lang="sv-FI" dirty="0" smtClean="0"/>
              <a:t> </a:t>
            </a:r>
            <a:r>
              <a:rPr lang="sv-FI" dirty="0" err="1" smtClean="0"/>
              <a:t>karjuu</a:t>
            </a:r>
            <a:r>
              <a:rPr lang="sv-FI" dirty="0" smtClean="0"/>
              <a:t> </a:t>
            </a:r>
            <a:r>
              <a:rPr lang="sv-FI" dirty="0" err="1" smtClean="0"/>
              <a:t>pokalle</a:t>
            </a:r>
            <a:r>
              <a:rPr lang="sv-FI" dirty="0" smtClean="0"/>
              <a:t> – </a:t>
            </a:r>
            <a:r>
              <a:rPr lang="sv-FI" dirty="0" err="1" smtClean="0"/>
              <a:t>kuittaa</a:t>
            </a:r>
            <a:r>
              <a:rPr lang="sv-FI" dirty="0" smtClean="0"/>
              <a:t> </a:t>
            </a:r>
            <a:r>
              <a:rPr lang="sv-FI" dirty="0" err="1" smtClean="0"/>
              <a:t>radiolla</a:t>
            </a:r>
            <a:r>
              <a:rPr lang="sv-FI" dirty="0" smtClean="0"/>
              <a:t> – </a:t>
            </a:r>
            <a:r>
              <a:rPr lang="sv-FI" dirty="0" err="1" smtClean="0"/>
              <a:t>huom</a:t>
            </a:r>
            <a:r>
              <a:rPr lang="sv-FI" dirty="0" smtClean="0"/>
              <a:t> </a:t>
            </a:r>
            <a:r>
              <a:rPr lang="sv-FI" dirty="0" err="1" smtClean="0"/>
              <a:t>pieni</a:t>
            </a:r>
            <a:r>
              <a:rPr lang="sv-FI" dirty="0" smtClean="0"/>
              <a:t> </a:t>
            </a:r>
            <a:r>
              <a:rPr lang="sv-FI" dirty="0" err="1" smtClean="0"/>
              <a:t>viive</a:t>
            </a:r>
            <a:r>
              <a:rPr lang="sv-FI" dirty="0" smtClean="0"/>
              <a:t> – </a:t>
            </a:r>
            <a:r>
              <a:rPr lang="sv-FI" dirty="0" err="1" smtClean="0"/>
              <a:t>siipikone</a:t>
            </a:r>
            <a:r>
              <a:rPr lang="sv-FI" dirty="0" smtClean="0"/>
              <a:t> </a:t>
            </a:r>
            <a:r>
              <a:rPr lang="sv-FI" dirty="0" err="1" smtClean="0"/>
              <a:t>kerrostaa</a:t>
            </a:r>
            <a:r>
              <a:rPr lang="sv-FI" dirty="0" smtClean="0"/>
              <a:t> </a:t>
            </a:r>
            <a:r>
              <a:rPr lang="sv-FI" dirty="0" err="1" smtClean="0"/>
              <a:t>alapuolelle</a:t>
            </a:r>
            <a:r>
              <a:rPr lang="sv-FI" dirty="0" smtClean="0"/>
              <a:t>, </a:t>
            </a:r>
            <a:r>
              <a:rPr lang="sv-FI" dirty="0" err="1" smtClean="0"/>
              <a:t>sivuttaisetäisyys</a:t>
            </a:r>
            <a:r>
              <a:rPr lang="sv-FI" dirty="0" smtClean="0"/>
              <a:t> </a:t>
            </a:r>
            <a:r>
              <a:rPr lang="sv-FI" dirty="0" err="1" smtClean="0"/>
              <a:t>sama</a:t>
            </a:r>
            <a:r>
              <a:rPr lang="sv-FI" dirty="0" smtClean="0"/>
              <a:t>. </a:t>
            </a:r>
            <a:r>
              <a:rPr lang="sv-FI" dirty="0" err="1" smtClean="0"/>
              <a:t>Streeva</a:t>
            </a:r>
            <a:r>
              <a:rPr lang="sv-FI" dirty="0" smtClean="0"/>
              <a:t> on </a:t>
            </a:r>
            <a:r>
              <a:rPr lang="sv-FI" dirty="0" err="1" smtClean="0"/>
              <a:t>merkki</a:t>
            </a:r>
            <a:r>
              <a:rPr lang="sv-FI" dirty="0" smtClean="0"/>
              <a:t>.</a:t>
            </a:r>
          </a:p>
          <a:p>
            <a:r>
              <a:rPr lang="sv-FI" dirty="0" smtClean="0"/>
              <a:t>45/45 </a:t>
            </a:r>
            <a:r>
              <a:rPr lang="sv-FI" dirty="0" err="1" smtClean="0"/>
              <a:t>sääntö</a:t>
            </a:r>
            <a:r>
              <a:rPr lang="sv-FI" dirty="0" smtClean="0"/>
              <a:t>.</a:t>
            </a:r>
          </a:p>
          <a:p>
            <a:r>
              <a:rPr lang="sv-FI" dirty="0" err="1" smtClean="0"/>
              <a:t>Tehonvähennys</a:t>
            </a:r>
            <a:r>
              <a:rPr lang="sv-FI" dirty="0" smtClean="0"/>
              <a:t> 600 </a:t>
            </a:r>
            <a:r>
              <a:rPr lang="sv-FI" dirty="0" err="1" smtClean="0"/>
              <a:t>ftlbs</a:t>
            </a:r>
            <a:r>
              <a:rPr lang="sv-FI" dirty="0" smtClean="0"/>
              <a:t> </a:t>
            </a:r>
            <a:r>
              <a:rPr lang="sv-FI" dirty="0" err="1" smtClean="0"/>
              <a:t>tasaisen</a:t>
            </a:r>
            <a:r>
              <a:rPr lang="sv-FI" dirty="0" smtClean="0"/>
              <a:t> </a:t>
            </a:r>
            <a:r>
              <a:rPr lang="sv-FI" dirty="0" err="1" smtClean="0"/>
              <a:t>rauhallisesti</a:t>
            </a:r>
            <a:r>
              <a:rPr lang="sv-FI" dirty="0" smtClean="0"/>
              <a:t> </a:t>
            </a:r>
            <a:r>
              <a:rPr lang="sv-FI" dirty="0" err="1" smtClean="0"/>
              <a:t>yhdellä</a:t>
            </a:r>
            <a:r>
              <a:rPr lang="sv-FI" dirty="0" smtClean="0"/>
              <a:t> </a:t>
            </a:r>
            <a:r>
              <a:rPr lang="sv-FI" dirty="0" err="1" smtClean="0"/>
              <a:t>vähennyksellä</a:t>
            </a:r>
            <a:r>
              <a:rPr lang="sv-FI" dirty="0" smtClean="0"/>
              <a:t> – </a:t>
            </a:r>
            <a:r>
              <a:rPr lang="sv-FI" dirty="0" err="1" smtClean="0"/>
              <a:t>siipikone</a:t>
            </a:r>
            <a:r>
              <a:rPr lang="sv-FI" dirty="0" smtClean="0"/>
              <a:t> </a:t>
            </a:r>
            <a:r>
              <a:rPr lang="sv-FI" dirty="0" err="1" smtClean="0"/>
              <a:t>huomaa</a:t>
            </a:r>
            <a:r>
              <a:rPr lang="sv-FI" dirty="0" smtClean="0"/>
              <a:t> </a:t>
            </a:r>
            <a:r>
              <a:rPr lang="sv-FI" dirty="0" err="1" smtClean="0"/>
              <a:t>tämän</a:t>
            </a:r>
            <a:r>
              <a:rPr lang="sv-FI" dirty="0" smtClean="0"/>
              <a:t> ja </a:t>
            </a:r>
            <a:r>
              <a:rPr lang="sv-FI" dirty="0" err="1" smtClean="0"/>
              <a:t>valmistautuu</a:t>
            </a:r>
            <a:r>
              <a:rPr lang="sv-FI" dirty="0" smtClean="0"/>
              <a:t> </a:t>
            </a:r>
            <a:r>
              <a:rPr lang="sv-FI" dirty="0" err="1" smtClean="0"/>
              <a:t>siivekkeen</a:t>
            </a:r>
            <a:r>
              <a:rPr lang="sv-FI" dirty="0" smtClean="0"/>
              <a:t> </a:t>
            </a:r>
            <a:r>
              <a:rPr lang="sv-FI" dirty="0" err="1" smtClean="0"/>
              <a:t>ulosottoon</a:t>
            </a:r>
            <a:r>
              <a:rPr lang="sv-FI" dirty="0" smtClean="0"/>
              <a:t> – </a:t>
            </a:r>
            <a:r>
              <a:rPr lang="sv-FI" dirty="0" err="1" smtClean="0"/>
              <a:t>ottaa</a:t>
            </a:r>
            <a:r>
              <a:rPr lang="sv-FI" dirty="0" smtClean="0"/>
              <a:t> </a:t>
            </a:r>
            <a:r>
              <a:rPr lang="sv-FI" dirty="0" err="1" smtClean="0"/>
              <a:t>ulos</a:t>
            </a:r>
            <a:r>
              <a:rPr lang="sv-FI" dirty="0" smtClean="0"/>
              <a:t> </a:t>
            </a:r>
            <a:r>
              <a:rPr lang="sv-FI" dirty="0" err="1" smtClean="0"/>
              <a:t>kun</a:t>
            </a:r>
            <a:r>
              <a:rPr lang="sv-FI" dirty="0" smtClean="0"/>
              <a:t> </a:t>
            </a:r>
            <a:r>
              <a:rPr lang="sv-FI" dirty="0" err="1" smtClean="0"/>
              <a:t>johtokone</a:t>
            </a:r>
            <a:r>
              <a:rPr lang="sv-FI" dirty="0" smtClean="0"/>
              <a:t> </a:t>
            </a:r>
            <a:r>
              <a:rPr lang="sv-FI" dirty="0" err="1" smtClean="0"/>
              <a:t>käskyttää</a:t>
            </a:r>
            <a:r>
              <a:rPr lang="sv-FI" dirty="0" smtClean="0"/>
              <a:t> ?</a:t>
            </a:r>
            <a:endParaRPr lang="sv-FI" dirty="0"/>
          </a:p>
          <a:p>
            <a:endParaRPr lang="sv-FI" dirty="0"/>
          </a:p>
        </p:txBody>
      </p:sp>
    </p:spTree>
    <p:extLst>
      <p:ext uri="{BB962C8B-B14F-4D97-AF65-F5344CB8AC3E}">
        <p14:creationId xmlns:p14="http://schemas.microsoft.com/office/powerpoint/2010/main" val="1836791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sv-FI" dirty="0" smtClean="0"/>
              <a:t>HYPPYTOIMENPITEET</a:t>
            </a:r>
            <a:br>
              <a:rPr lang="sv-FI" dirty="0" smtClean="0"/>
            </a:br>
            <a:r>
              <a:rPr lang="sv-FI" dirty="0" smtClean="0"/>
              <a:t>ESIMERKKI</a:t>
            </a:r>
            <a:endParaRPr lang="sv-FI" dirty="0"/>
          </a:p>
        </p:txBody>
      </p:sp>
      <p:sp>
        <p:nvSpPr>
          <p:cNvPr id="3" name="Sisällön paikkamerkki 2"/>
          <p:cNvSpPr>
            <a:spLocks noGrp="1"/>
          </p:cNvSpPr>
          <p:nvPr>
            <p:ph idx="1"/>
          </p:nvPr>
        </p:nvSpPr>
        <p:spPr/>
        <p:txBody>
          <a:bodyPr>
            <a:normAutofit fontScale="92500" lnSpcReduction="20000"/>
          </a:bodyPr>
          <a:lstStyle/>
          <a:p>
            <a:r>
              <a:rPr lang="sv-FI" dirty="0" err="1" smtClean="0"/>
              <a:t>Johtokone</a:t>
            </a:r>
            <a:r>
              <a:rPr lang="sv-FI" dirty="0" smtClean="0"/>
              <a:t> </a:t>
            </a:r>
            <a:r>
              <a:rPr lang="sv-FI" dirty="0" err="1" smtClean="0"/>
              <a:t>ilmoittaa</a:t>
            </a:r>
            <a:r>
              <a:rPr lang="sv-FI" dirty="0" smtClean="0"/>
              <a:t> 1 </a:t>
            </a:r>
            <a:r>
              <a:rPr lang="sv-FI" dirty="0" err="1" smtClean="0"/>
              <a:t>minuutti</a:t>
            </a:r>
            <a:r>
              <a:rPr lang="sv-FI" dirty="0" smtClean="0"/>
              <a:t> - </a:t>
            </a:r>
            <a:r>
              <a:rPr lang="sv-FI" dirty="0" err="1" smtClean="0"/>
              <a:t>Siipikone</a:t>
            </a:r>
            <a:r>
              <a:rPr lang="sv-FI" dirty="0" smtClean="0"/>
              <a:t> </a:t>
            </a:r>
            <a:r>
              <a:rPr lang="sv-FI" dirty="0" err="1" smtClean="0"/>
              <a:t>karjaisee</a:t>
            </a:r>
            <a:r>
              <a:rPr lang="sv-FI" dirty="0" smtClean="0"/>
              <a:t> </a:t>
            </a:r>
            <a:r>
              <a:rPr lang="sv-FI" dirty="0" err="1" smtClean="0"/>
              <a:t>pokalle</a:t>
            </a:r>
            <a:r>
              <a:rPr lang="sv-FI" dirty="0" smtClean="0"/>
              <a:t> – </a:t>
            </a:r>
            <a:r>
              <a:rPr lang="sv-FI" dirty="0" err="1" smtClean="0"/>
              <a:t>kuittaa</a:t>
            </a:r>
            <a:r>
              <a:rPr lang="sv-FI" dirty="0" smtClean="0"/>
              <a:t> </a:t>
            </a:r>
            <a:r>
              <a:rPr lang="sv-FI" dirty="0" err="1" smtClean="0"/>
              <a:t>radiolla</a:t>
            </a:r>
            <a:endParaRPr lang="sv-FI" dirty="0"/>
          </a:p>
          <a:p>
            <a:r>
              <a:rPr lang="sv-FI" dirty="0" err="1" smtClean="0"/>
              <a:t>Hidastus</a:t>
            </a:r>
            <a:r>
              <a:rPr lang="sv-FI" dirty="0" smtClean="0"/>
              <a:t> – </a:t>
            </a:r>
            <a:r>
              <a:rPr lang="sv-FI" dirty="0" err="1" smtClean="0"/>
              <a:t>siiveke</a:t>
            </a:r>
            <a:r>
              <a:rPr lang="sv-FI" dirty="0" smtClean="0"/>
              <a:t> – </a:t>
            </a:r>
            <a:r>
              <a:rPr lang="sv-FI" dirty="0" err="1" smtClean="0"/>
              <a:t>teho</a:t>
            </a:r>
            <a:r>
              <a:rPr lang="sv-FI" dirty="0" smtClean="0"/>
              <a:t> – rpm – </a:t>
            </a:r>
            <a:r>
              <a:rPr lang="sv-FI" dirty="0" err="1" smtClean="0"/>
              <a:t>sammuta</a:t>
            </a:r>
            <a:r>
              <a:rPr lang="sv-FI" dirty="0" smtClean="0"/>
              <a:t> RED</a:t>
            </a:r>
          </a:p>
          <a:p>
            <a:r>
              <a:rPr lang="sv-FI" dirty="0" err="1" smtClean="0"/>
              <a:t>Johtokone</a:t>
            </a:r>
            <a:r>
              <a:rPr lang="sv-FI" dirty="0" smtClean="0"/>
              <a:t> </a:t>
            </a:r>
            <a:r>
              <a:rPr lang="sv-FI" dirty="0" err="1" smtClean="0"/>
              <a:t>ilmoittaa</a:t>
            </a:r>
            <a:r>
              <a:rPr lang="sv-FI" dirty="0" smtClean="0"/>
              <a:t> </a:t>
            </a:r>
            <a:r>
              <a:rPr lang="sv-FI" dirty="0" err="1" smtClean="0"/>
              <a:t>vihreä</a:t>
            </a:r>
            <a:r>
              <a:rPr lang="sv-FI" dirty="0" smtClean="0"/>
              <a:t> – </a:t>
            </a:r>
            <a:r>
              <a:rPr lang="sv-FI" dirty="0" err="1" smtClean="0"/>
              <a:t>Siipikone</a:t>
            </a:r>
            <a:r>
              <a:rPr lang="sv-FI" dirty="0" smtClean="0"/>
              <a:t> </a:t>
            </a:r>
            <a:r>
              <a:rPr lang="sv-FI" dirty="0" err="1" smtClean="0"/>
              <a:t>karjuu</a:t>
            </a:r>
            <a:r>
              <a:rPr lang="sv-FI" dirty="0" smtClean="0"/>
              <a:t> </a:t>
            </a:r>
            <a:r>
              <a:rPr lang="sv-FI" dirty="0" err="1" smtClean="0"/>
              <a:t>pokalle</a:t>
            </a:r>
            <a:r>
              <a:rPr lang="sv-FI" dirty="0" smtClean="0"/>
              <a:t> – </a:t>
            </a:r>
            <a:r>
              <a:rPr lang="sv-FI" dirty="0" err="1" smtClean="0"/>
              <a:t>kuittaa</a:t>
            </a:r>
            <a:r>
              <a:rPr lang="sv-FI" dirty="0" smtClean="0"/>
              <a:t> </a:t>
            </a:r>
            <a:r>
              <a:rPr lang="sv-FI" dirty="0" err="1" smtClean="0"/>
              <a:t>radiolla</a:t>
            </a:r>
            <a:r>
              <a:rPr lang="sv-FI" dirty="0" smtClean="0"/>
              <a:t> – </a:t>
            </a:r>
            <a:r>
              <a:rPr lang="sv-FI" dirty="0" err="1" smtClean="0"/>
              <a:t>vihreä</a:t>
            </a:r>
            <a:r>
              <a:rPr lang="sv-FI" dirty="0" smtClean="0"/>
              <a:t> </a:t>
            </a:r>
            <a:r>
              <a:rPr lang="sv-FI" dirty="0" err="1" smtClean="0"/>
              <a:t>valo</a:t>
            </a:r>
            <a:endParaRPr lang="sv-FI" dirty="0" smtClean="0"/>
          </a:p>
          <a:p>
            <a:r>
              <a:rPr lang="sv-FI" dirty="0" err="1" smtClean="0"/>
              <a:t>Siipikone</a:t>
            </a:r>
            <a:r>
              <a:rPr lang="sv-FI" dirty="0" smtClean="0"/>
              <a:t> </a:t>
            </a:r>
            <a:r>
              <a:rPr lang="sv-FI" dirty="0" err="1" smtClean="0"/>
              <a:t>säilyttää</a:t>
            </a:r>
            <a:r>
              <a:rPr lang="sv-FI" dirty="0" smtClean="0"/>
              <a:t> </a:t>
            </a:r>
            <a:r>
              <a:rPr lang="sv-FI" dirty="0" err="1" smtClean="0"/>
              <a:t>asemansa</a:t>
            </a:r>
            <a:r>
              <a:rPr lang="sv-FI" dirty="0" smtClean="0"/>
              <a:t> </a:t>
            </a:r>
            <a:r>
              <a:rPr lang="sv-FI" dirty="0" err="1" smtClean="0"/>
              <a:t>johtokoneeseen</a:t>
            </a:r>
            <a:r>
              <a:rPr lang="sv-FI" dirty="0" smtClean="0"/>
              <a:t> </a:t>
            </a:r>
            <a:r>
              <a:rPr lang="sv-FI" dirty="0" err="1" smtClean="0"/>
              <a:t>kunnes</a:t>
            </a:r>
            <a:r>
              <a:rPr lang="sv-FI" dirty="0" smtClean="0"/>
              <a:t> </a:t>
            </a:r>
            <a:r>
              <a:rPr lang="sv-FI" dirty="0" err="1" smtClean="0"/>
              <a:t>poka</a:t>
            </a:r>
            <a:r>
              <a:rPr lang="sv-FI" dirty="0" smtClean="0"/>
              <a:t>(t) </a:t>
            </a:r>
            <a:r>
              <a:rPr lang="sv-FI" dirty="0" err="1" smtClean="0"/>
              <a:t>ovat</a:t>
            </a:r>
            <a:r>
              <a:rPr lang="sv-FI" dirty="0" smtClean="0"/>
              <a:t> </a:t>
            </a:r>
            <a:r>
              <a:rPr lang="sv-FI" dirty="0" err="1" smtClean="0"/>
              <a:t>poistuneet</a:t>
            </a:r>
            <a:endParaRPr lang="sv-FI" dirty="0" smtClean="0"/>
          </a:p>
          <a:p>
            <a:r>
              <a:rPr lang="sv-FI" dirty="0" err="1" smtClean="0"/>
              <a:t>Pienemmillä</a:t>
            </a:r>
            <a:r>
              <a:rPr lang="sv-FI" dirty="0" smtClean="0"/>
              <a:t> </a:t>
            </a:r>
            <a:r>
              <a:rPr lang="sv-FI" dirty="0" err="1" smtClean="0"/>
              <a:t>koneilla</a:t>
            </a:r>
            <a:r>
              <a:rPr lang="sv-FI" dirty="0" smtClean="0"/>
              <a:t> (185/206/</a:t>
            </a:r>
            <a:r>
              <a:rPr lang="sv-FI" dirty="0" err="1" smtClean="0"/>
              <a:t>jne</a:t>
            </a:r>
            <a:r>
              <a:rPr lang="sv-FI" dirty="0" smtClean="0"/>
              <a:t>) on </a:t>
            </a:r>
            <a:r>
              <a:rPr lang="sv-FI" dirty="0" err="1" smtClean="0"/>
              <a:t>huomioitava</a:t>
            </a:r>
            <a:r>
              <a:rPr lang="sv-FI" dirty="0" smtClean="0"/>
              <a:t> </a:t>
            </a:r>
            <a:r>
              <a:rPr lang="sv-FI" dirty="0" err="1" smtClean="0"/>
              <a:t>pokan</a:t>
            </a:r>
            <a:r>
              <a:rPr lang="sv-FI" dirty="0" smtClean="0"/>
              <a:t> </a:t>
            </a:r>
            <a:r>
              <a:rPr lang="sv-FI" dirty="0" err="1" smtClean="0"/>
              <a:t>synkronointi</a:t>
            </a:r>
            <a:r>
              <a:rPr lang="sv-FI" dirty="0" smtClean="0"/>
              <a:t> </a:t>
            </a:r>
            <a:r>
              <a:rPr lang="sv-FI" dirty="0" err="1" smtClean="0"/>
              <a:t>kun</a:t>
            </a:r>
            <a:r>
              <a:rPr lang="sv-FI" dirty="0" smtClean="0"/>
              <a:t> </a:t>
            </a:r>
            <a:r>
              <a:rPr lang="sv-FI" dirty="0" err="1" smtClean="0"/>
              <a:t>poka</a:t>
            </a:r>
            <a:r>
              <a:rPr lang="sv-FI" dirty="0" smtClean="0"/>
              <a:t> </a:t>
            </a:r>
            <a:r>
              <a:rPr lang="sv-FI" dirty="0" err="1" smtClean="0"/>
              <a:t>siirtyy</a:t>
            </a:r>
            <a:r>
              <a:rPr lang="sv-FI" dirty="0" smtClean="0"/>
              <a:t> </a:t>
            </a:r>
            <a:r>
              <a:rPr lang="sv-FI" dirty="0" err="1" smtClean="0"/>
              <a:t>streevoille</a:t>
            </a:r>
            <a:r>
              <a:rPr lang="sv-FI" dirty="0" smtClean="0"/>
              <a:t>, </a:t>
            </a:r>
            <a:r>
              <a:rPr lang="sv-FI" dirty="0" err="1" smtClean="0"/>
              <a:t>tämä</a:t>
            </a:r>
            <a:r>
              <a:rPr lang="sv-FI" dirty="0" smtClean="0"/>
              <a:t> </a:t>
            </a:r>
            <a:r>
              <a:rPr lang="sv-FI" dirty="0" err="1" smtClean="0"/>
              <a:t>tulee</a:t>
            </a:r>
            <a:r>
              <a:rPr lang="sv-FI" dirty="0" smtClean="0"/>
              <a:t> </a:t>
            </a:r>
            <a:r>
              <a:rPr lang="sv-FI" dirty="0" err="1" smtClean="0"/>
              <a:t>tapahtua</a:t>
            </a:r>
            <a:r>
              <a:rPr lang="sv-FI" dirty="0" smtClean="0"/>
              <a:t> </a:t>
            </a:r>
            <a:r>
              <a:rPr lang="sv-FI" dirty="0" err="1" smtClean="0"/>
              <a:t>yht-aikaa</a:t>
            </a:r>
            <a:r>
              <a:rPr lang="sv-FI" dirty="0" smtClean="0"/>
              <a:t> (</a:t>
            </a:r>
            <a:r>
              <a:rPr lang="sv-FI" dirty="0" err="1" smtClean="0"/>
              <a:t>huom</a:t>
            </a:r>
            <a:r>
              <a:rPr lang="sv-FI" dirty="0" smtClean="0"/>
              <a:t> </a:t>
            </a:r>
            <a:r>
              <a:rPr lang="sv-FI" dirty="0" err="1" smtClean="0"/>
              <a:t>hyppääjien</a:t>
            </a:r>
            <a:r>
              <a:rPr lang="sv-FI" dirty="0" smtClean="0"/>
              <a:t> </a:t>
            </a:r>
            <a:r>
              <a:rPr lang="sv-FI" dirty="0" err="1" smtClean="0"/>
              <a:t>briiffaaminen</a:t>
            </a:r>
            <a:r>
              <a:rPr lang="sv-FI" dirty="0" smtClean="0"/>
              <a:t>)</a:t>
            </a:r>
            <a:endParaRPr lang="sv-FI" dirty="0"/>
          </a:p>
        </p:txBody>
      </p:sp>
    </p:spTree>
    <p:extLst>
      <p:ext uri="{BB962C8B-B14F-4D97-AF65-F5344CB8AC3E}">
        <p14:creationId xmlns:p14="http://schemas.microsoft.com/office/powerpoint/2010/main" val="27443786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Ryhmä 1"/>
          <p:cNvGrpSpPr/>
          <p:nvPr/>
        </p:nvGrpSpPr>
        <p:grpSpPr>
          <a:xfrm flipH="1">
            <a:off x="395534" y="251356"/>
            <a:ext cx="8290940" cy="6273988"/>
            <a:chOff x="259352" y="251356"/>
            <a:chExt cx="7230789" cy="6273988"/>
          </a:xfrm>
        </p:grpSpPr>
        <p:pic>
          <p:nvPicPr>
            <p:cNvPr id="3" name="Kuv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23216" y="2029953"/>
              <a:ext cx="2066925" cy="609600"/>
            </a:xfrm>
            <a:prstGeom prst="rect">
              <a:avLst/>
            </a:prstGeom>
          </p:spPr>
        </p:pic>
        <p:pic>
          <p:nvPicPr>
            <p:cNvPr id="4" name="Kuv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0426" y="4020121"/>
              <a:ext cx="2066925" cy="609600"/>
            </a:xfrm>
            <a:prstGeom prst="rect">
              <a:avLst/>
            </a:prstGeom>
          </p:spPr>
        </p:pic>
        <p:sp>
          <p:nvSpPr>
            <p:cNvPr id="5" name="Alanuoli 4"/>
            <p:cNvSpPr/>
            <p:nvPr/>
          </p:nvSpPr>
          <p:spPr>
            <a:xfrm>
              <a:off x="3419872" y="2881104"/>
              <a:ext cx="268609" cy="8359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6" name="Tekstiruutu 5"/>
            <p:cNvSpPr txBox="1"/>
            <p:nvPr/>
          </p:nvSpPr>
          <p:spPr>
            <a:xfrm>
              <a:off x="5436096" y="3789040"/>
              <a:ext cx="1914820" cy="923330"/>
            </a:xfrm>
            <a:prstGeom prst="rect">
              <a:avLst/>
            </a:prstGeom>
            <a:noFill/>
          </p:spPr>
          <p:txBody>
            <a:bodyPr wrap="none" rtlCol="0">
              <a:spAutoFit/>
            </a:bodyPr>
            <a:lstStyle/>
            <a:p>
              <a:r>
                <a:rPr lang="sv-FI" dirty="0" err="1" smtClean="0"/>
                <a:t>Kerrostus</a:t>
              </a:r>
              <a:r>
                <a:rPr lang="sv-FI" dirty="0" smtClean="0"/>
                <a:t> </a:t>
              </a:r>
              <a:r>
                <a:rPr lang="sv-FI" dirty="0" err="1" smtClean="0"/>
                <a:t>alle</a:t>
              </a:r>
              <a:r>
                <a:rPr lang="sv-FI" dirty="0" smtClean="0"/>
                <a:t>.</a:t>
              </a:r>
            </a:p>
            <a:p>
              <a:r>
                <a:rPr lang="sv-FI" dirty="0" err="1" smtClean="0"/>
                <a:t>Etumerkki</a:t>
              </a:r>
              <a:r>
                <a:rPr lang="sv-FI" dirty="0"/>
                <a:t> </a:t>
              </a:r>
              <a:r>
                <a:rPr lang="sv-FI" dirty="0" err="1" smtClean="0"/>
                <a:t>haltuun</a:t>
              </a:r>
              <a:endParaRPr lang="sv-FI" dirty="0" smtClean="0"/>
            </a:p>
            <a:p>
              <a:r>
                <a:rPr lang="sv-FI" dirty="0" err="1" smtClean="0"/>
                <a:t>Vakioteho</a:t>
              </a:r>
              <a:endParaRPr lang="sv-FI" dirty="0" smtClean="0"/>
            </a:p>
          </p:txBody>
        </p:sp>
        <p:sp>
          <p:nvSpPr>
            <p:cNvPr id="7" name="Tekstiruutu 6"/>
            <p:cNvSpPr txBox="1"/>
            <p:nvPr/>
          </p:nvSpPr>
          <p:spPr>
            <a:xfrm>
              <a:off x="259352" y="5048016"/>
              <a:ext cx="4164337" cy="1477328"/>
            </a:xfrm>
            <a:prstGeom prst="rect">
              <a:avLst/>
            </a:prstGeom>
            <a:noFill/>
          </p:spPr>
          <p:txBody>
            <a:bodyPr wrap="none" rtlCol="0">
              <a:spAutoFit/>
            </a:bodyPr>
            <a:lstStyle/>
            <a:p>
              <a:r>
                <a:rPr lang="sv-FI" dirty="0" smtClean="0"/>
                <a:t>”2 </a:t>
              </a:r>
              <a:r>
                <a:rPr lang="sv-FI" dirty="0" err="1" smtClean="0"/>
                <a:t>minuuttia</a:t>
              </a:r>
              <a:r>
                <a:rPr lang="sv-FI" dirty="0" smtClean="0"/>
                <a:t>” </a:t>
              </a:r>
              <a:r>
                <a:rPr lang="sv-FI" dirty="0" err="1" smtClean="0"/>
                <a:t>siipikone</a:t>
              </a:r>
              <a:r>
                <a:rPr lang="sv-FI" dirty="0" smtClean="0"/>
                <a:t> </a:t>
              </a:r>
              <a:r>
                <a:rPr lang="sv-FI" dirty="0" err="1" smtClean="0"/>
                <a:t>kuittaa</a:t>
              </a:r>
              <a:r>
                <a:rPr lang="sv-FI" dirty="0" smtClean="0"/>
                <a:t> - </a:t>
              </a:r>
              <a:r>
                <a:rPr lang="sv-FI" dirty="0" err="1" smtClean="0"/>
                <a:t>karjaisee</a:t>
              </a:r>
              <a:r>
                <a:rPr lang="sv-FI" dirty="0" smtClean="0"/>
                <a:t> </a:t>
              </a:r>
              <a:r>
                <a:rPr lang="sv-FI" dirty="0" err="1" smtClean="0"/>
                <a:t>pokalle</a:t>
              </a:r>
              <a:endParaRPr lang="sv-FI" dirty="0" smtClean="0"/>
            </a:p>
            <a:p>
              <a:r>
                <a:rPr lang="sv-FI" dirty="0" err="1" smtClean="0"/>
                <a:t>Tehon</a:t>
              </a:r>
              <a:r>
                <a:rPr lang="sv-FI" dirty="0" smtClean="0"/>
                <a:t> </a:t>
              </a:r>
              <a:r>
                <a:rPr lang="sv-FI" dirty="0" err="1" smtClean="0"/>
                <a:t>vähennys</a:t>
              </a:r>
              <a:r>
                <a:rPr lang="sv-FI" dirty="0" smtClean="0"/>
                <a:t>, </a:t>
              </a:r>
              <a:r>
                <a:rPr lang="sv-FI" dirty="0" err="1" smtClean="0"/>
                <a:t>Laipat</a:t>
              </a:r>
              <a:endParaRPr lang="sv-FI" dirty="0" smtClean="0"/>
            </a:p>
            <a:p>
              <a:r>
                <a:rPr lang="sv-FI" dirty="0" err="1" smtClean="0"/>
                <a:t>Siirrytään</a:t>
              </a:r>
              <a:r>
                <a:rPr lang="sv-FI" dirty="0" smtClean="0"/>
                <a:t> </a:t>
              </a:r>
              <a:r>
                <a:rPr lang="sv-FI" dirty="0" err="1" smtClean="0"/>
                <a:t>rauhallisesti</a:t>
              </a:r>
              <a:r>
                <a:rPr lang="sv-FI" dirty="0" smtClean="0"/>
                <a:t> </a:t>
              </a:r>
              <a:r>
                <a:rPr lang="sv-FI" dirty="0" err="1" smtClean="0"/>
                <a:t>alemmas</a:t>
              </a:r>
              <a:r>
                <a:rPr lang="sv-FI" dirty="0" smtClean="0"/>
                <a:t>, </a:t>
              </a:r>
              <a:r>
                <a:rPr lang="sv-FI" dirty="0" err="1" smtClean="0"/>
                <a:t>tehon</a:t>
              </a:r>
              <a:r>
                <a:rPr lang="sv-FI" dirty="0" smtClean="0"/>
                <a:t> </a:t>
              </a:r>
              <a:r>
                <a:rPr lang="sv-FI" dirty="0" err="1" smtClean="0"/>
                <a:t>vähennys</a:t>
              </a:r>
              <a:endParaRPr lang="sv-FI" dirty="0" smtClean="0"/>
            </a:p>
            <a:p>
              <a:r>
                <a:rPr lang="sv-FI" dirty="0" err="1" smtClean="0"/>
                <a:t>Haetaan</a:t>
              </a:r>
              <a:r>
                <a:rPr lang="sv-FI" dirty="0" smtClean="0"/>
                <a:t> </a:t>
              </a:r>
              <a:r>
                <a:rPr lang="sv-FI" dirty="0" err="1" smtClean="0"/>
                <a:t>Exitmerkki</a:t>
              </a:r>
              <a:r>
                <a:rPr lang="sv-FI" dirty="0"/>
                <a:t> </a:t>
              </a:r>
              <a:r>
                <a:rPr lang="sv-FI" dirty="0" smtClean="0"/>
                <a:t>45/45</a:t>
              </a:r>
            </a:p>
            <a:p>
              <a:r>
                <a:rPr lang="sv-FI" dirty="0" err="1" smtClean="0"/>
                <a:t>Haetaan</a:t>
              </a:r>
              <a:r>
                <a:rPr lang="sv-FI" dirty="0" smtClean="0"/>
                <a:t> </a:t>
              </a:r>
              <a:r>
                <a:rPr lang="sv-FI" dirty="0" err="1" smtClean="0"/>
                <a:t>vakioteho</a:t>
              </a:r>
              <a:endParaRPr lang="sv-FI" dirty="0"/>
            </a:p>
          </p:txBody>
        </p:sp>
        <p:sp>
          <p:nvSpPr>
            <p:cNvPr id="8" name="Tekstiruutu 7"/>
            <p:cNvSpPr txBox="1"/>
            <p:nvPr/>
          </p:nvSpPr>
          <p:spPr>
            <a:xfrm>
              <a:off x="1826470" y="1559824"/>
              <a:ext cx="895242" cy="369332"/>
            </a:xfrm>
            <a:prstGeom prst="rect">
              <a:avLst/>
            </a:prstGeom>
            <a:noFill/>
          </p:spPr>
          <p:txBody>
            <a:bodyPr wrap="none" rtlCol="0">
              <a:spAutoFit/>
            </a:bodyPr>
            <a:lstStyle/>
            <a:p>
              <a:r>
                <a:rPr lang="sv-FI" dirty="0" err="1" smtClean="0"/>
                <a:t>Siipikone</a:t>
              </a:r>
              <a:endParaRPr lang="sv-FI" dirty="0"/>
            </a:p>
          </p:txBody>
        </p:sp>
        <p:sp>
          <p:nvSpPr>
            <p:cNvPr id="9" name="Tekstiruutu 8"/>
            <p:cNvSpPr txBox="1"/>
            <p:nvPr/>
          </p:nvSpPr>
          <p:spPr>
            <a:xfrm>
              <a:off x="4956570" y="1544576"/>
              <a:ext cx="1004680" cy="369332"/>
            </a:xfrm>
            <a:prstGeom prst="rect">
              <a:avLst/>
            </a:prstGeom>
            <a:noFill/>
          </p:spPr>
          <p:txBody>
            <a:bodyPr wrap="none" rtlCol="0">
              <a:spAutoFit/>
            </a:bodyPr>
            <a:lstStyle/>
            <a:p>
              <a:r>
                <a:rPr lang="sv-FI" dirty="0" err="1" smtClean="0"/>
                <a:t>Johtokone</a:t>
              </a:r>
              <a:endParaRPr lang="sv-FI" dirty="0"/>
            </a:p>
          </p:txBody>
        </p:sp>
        <p:sp>
          <p:nvSpPr>
            <p:cNvPr id="10" name="Tekstiruutu 9"/>
            <p:cNvSpPr txBox="1"/>
            <p:nvPr/>
          </p:nvSpPr>
          <p:spPr>
            <a:xfrm>
              <a:off x="2699949" y="1127518"/>
              <a:ext cx="1361719" cy="369332"/>
            </a:xfrm>
            <a:prstGeom prst="rect">
              <a:avLst/>
            </a:prstGeom>
            <a:noFill/>
          </p:spPr>
          <p:txBody>
            <a:bodyPr wrap="none" rtlCol="0">
              <a:spAutoFit/>
            </a:bodyPr>
            <a:lstStyle/>
            <a:p>
              <a:r>
                <a:rPr lang="sv-FI" dirty="0" err="1" smtClean="0"/>
                <a:t>Lähtötilanne</a:t>
              </a:r>
              <a:endParaRPr lang="sv-FI" dirty="0"/>
            </a:p>
          </p:txBody>
        </p:sp>
        <p:cxnSp>
          <p:nvCxnSpPr>
            <p:cNvPr id="11" name="Suora nuoliyhdysviiva 10"/>
            <p:cNvCxnSpPr/>
            <p:nvPr/>
          </p:nvCxnSpPr>
          <p:spPr>
            <a:xfrm flipH="1">
              <a:off x="3563889" y="1055768"/>
              <a:ext cx="842788" cy="14729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kstiruutu 11"/>
            <p:cNvSpPr txBox="1"/>
            <p:nvPr/>
          </p:nvSpPr>
          <p:spPr>
            <a:xfrm>
              <a:off x="4067944" y="695728"/>
              <a:ext cx="1055032" cy="369332"/>
            </a:xfrm>
            <a:prstGeom prst="rect">
              <a:avLst/>
            </a:prstGeom>
            <a:noFill/>
          </p:spPr>
          <p:txBody>
            <a:bodyPr wrap="none" rtlCol="0">
              <a:spAutoFit/>
            </a:bodyPr>
            <a:lstStyle/>
            <a:p>
              <a:r>
                <a:rPr lang="sv-FI" dirty="0" err="1" smtClean="0"/>
                <a:t>Hyppyovi</a:t>
              </a:r>
              <a:endParaRPr lang="sv-FI" dirty="0"/>
            </a:p>
          </p:txBody>
        </p:sp>
        <p:pic>
          <p:nvPicPr>
            <p:cNvPr id="13" name="Kuva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1958336"/>
              <a:ext cx="1933870" cy="570358"/>
            </a:xfrm>
            <a:prstGeom prst="rect">
              <a:avLst/>
            </a:prstGeom>
          </p:spPr>
        </p:pic>
        <p:sp>
          <p:nvSpPr>
            <p:cNvPr id="14" name="Tekstiruutu 13"/>
            <p:cNvSpPr txBox="1"/>
            <p:nvPr/>
          </p:nvSpPr>
          <p:spPr>
            <a:xfrm>
              <a:off x="3044548" y="251356"/>
              <a:ext cx="2679580" cy="369332"/>
            </a:xfrm>
            <a:prstGeom prst="rect">
              <a:avLst/>
            </a:prstGeom>
            <a:noFill/>
          </p:spPr>
          <p:txBody>
            <a:bodyPr wrap="none" rtlCol="0">
              <a:spAutoFit/>
            </a:bodyPr>
            <a:lstStyle/>
            <a:p>
              <a:r>
                <a:rPr lang="sv-FI" dirty="0" smtClean="0"/>
                <a:t>SIIRTYMINEN EXIT ”PULJA”</a:t>
              </a:r>
              <a:endParaRPr lang="sv-FI" dirty="0"/>
            </a:p>
          </p:txBody>
        </p:sp>
      </p:grpSp>
    </p:spTree>
    <p:extLst>
      <p:ext uri="{BB962C8B-B14F-4D97-AF65-F5344CB8AC3E}">
        <p14:creationId xmlns:p14="http://schemas.microsoft.com/office/powerpoint/2010/main" val="1746059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flipH="1">
            <a:off x="1715464" y="1165781"/>
            <a:ext cx="1584997" cy="923330"/>
          </a:xfrm>
          <a:prstGeom prst="rect">
            <a:avLst/>
          </a:prstGeom>
          <a:noFill/>
        </p:spPr>
        <p:txBody>
          <a:bodyPr wrap="none" rtlCol="0">
            <a:spAutoFit/>
          </a:bodyPr>
          <a:lstStyle/>
          <a:p>
            <a:r>
              <a:rPr lang="sv-FI" dirty="0" smtClean="0"/>
              <a:t>EXIT ”PULJA”</a:t>
            </a:r>
          </a:p>
          <a:p>
            <a:endParaRPr lang="sv-FI" dirty="0"/>
          </a:p>
          <a:p>
            <a:r>
              <a:rPr lang="sv-FI" dirty="0" smtClean="0"/>
              <a:t>45/45 </a:t>
            </a:r>
            <a:r>
              <a:rPr lang="sv-FI" dirty="0" err="1" smtClean="0"/>
              <a:t>sääntö</a:t>
            </a:r>
            <a:endParaRPr lang="sv-FI" dirty="0"/>
          </a:p>
        </p:txBody>
      </p:sp>
      <p:grpSp>
        <p:nvGrpSpPr>
          <p:cNvPr id="4" name="Ryhmä 3"/>
          <p:cNvGrpSpPr/>
          <p:nvPr/>
        </p:nvGrpSpPr>
        <p:grpSpPr>
          <a:xfrm flipH="1">
            <a:off x="251520" y="3470037"/>
            <a:ext cx="5171874" cy="2731021"/>
            <a:chOff x="4847921" y="4101421"/>
            <a:chExt cx="3871486" cy="2495931"/>
          </a:xfrm>
        </p:grpSpPr>
        <p:pic>
          <p:nvPicPr>
            <p:cNvPr id="11" name="Kuva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6948264" y="4375537"/>
              <a:ext cx="1771143" cy="638344"/>
            </a:xfrm>
            <a:prstGeom prst="rect">
              <a:avLst/>
            </a:prstGeom>
          </p:spPr>
        </p:pic>
        <p:pic>
          <p:nvPicPr>
            <p:cNvPr id="12" name="Kuva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4961096" y="5959008"/>
              <a:ext cx="1771144" cy="638344"/>
            </a:xfrm>
            <a:prstGeom prst="rect">
              <a:avLst/>
            </a:prstGeom>
          </p:spPr>
        </p:pic>
        <p:cxnSp>
          <p:nvCxnSpPr>
            <p:cNvPr id="13" name="Suora yhdysviiva 12"/>
            <p:cNvCxnSpPr/>
            <p:nvPr/>
          </p:nvCxnSpPr>
          <p:spPr>
            <a:xfrm flipH="1">
              <a:off x="5846668" y="4827957"/>
              <a:ext cx="1942238" cy="1555912"/>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kstiruutu 13"/>
            <p:cNvSpPr txBox="1"/>
            <p:nvPr/>
          </p:nvSpPr>
          <p:spPr>
            <a:xfrm flipH="1">
              <a:off x="7636607" y="4101421"/>
              <a:ext cx="862334" cy="337539"/>
            </a:xfrm>
            <a:prstGeom prst="rect">
              <a:avLst/>
            </a:prstGeom>
            <a:noFill/>
          </p:spPr>
          <p:txBody>
            <a:bodyPr wrap="none" rtlCol="0">
              <a:spAutoFit/>
            </a:bodyPr>
            <a:lstStyle/>
            <a:p>
              <a:r>
                <a:rPr lang="sv-FI" dirty="0" err="1" smtClean="0"/>
                <a:t>Johtokone</a:t>
              </a:r>
              <a:endParaRPr lang="sv-FI" dirty="0"/>
            </a:p>
          </p:txBody>
        </p:sp>
        <p:sp>
          <p:nvSpPr>
            <p:cNvPr id="15" name="Tekstiruutu 14"/>
            <p:cNvSpPr txBox="1"/>
            <p:nvPr/>
          </p:nvSpPr>
          <p:spPr>
            <a:xfrm flipH="1">
              <a:off x="4847921" y="5746659"/>
              <a:ext cx="768402" cy="337539"/>
            </a:xfrm>
            <a:prstGeom prst="rect">
              <a:avLst/>
            </a:prstGeom>
            <a:noFill/>
          </p:spPr>
          <p:txBody>
            <a:bodyPr wrap="none" rtlCol="0">
              <a:spAutoFit/>
            </a:bodyPr>
            <a:lstStyle/>
            <a:p>
              <a:r>
                <a:rPr lang="sv-FI" dirty="0" err="1" smtClean="0"/>
                <a:t>Siipikone</a:t>
              </a:r>
              <a:endParaRPr lang="sv-FI" dirty="0"/>
            </a:p>
          </p:txBody>
        </p:sp>
        <p:sp>
          <p:nvSpPr>
            <p:cNvPr id="16" name="Suorakulmainen kolmio 15"/>
            <p:cNvSpPr/>
            <p:nvPr/>
          </p:nvSpPr>
          <p:spPr>
            <a:xfrm rot="16200000">
              <a:off x="7193561" y="5469469"/>
              <a:ext cx="914400" cy="91440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grpSp>
      <p:grpSp>
        <p:nvGrpSpPr>
          <p:cNvPr id="5" name="Ryhmä 4"/>
          <p:cNvGrpSpPr/>
          <p:nvPr/>
        </p:nvGrpSpPr>
        <p:grpSpPr>
          <a:xfrm flipH="1">
            <a:off x="4951301" y="692696"/>
            <a:ext cx="3941179" cy="3353405"/>
            <a:chOff x="251519" y="260647"/>
            <a:chExt cx="3537455" cy="3353405"/>
          </a:xfrm>
        </p:grpSpPr>
        <p:pic>
          <p:nvPicPr>
            <p:cNvPr id="6" name="Kuva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37628" y="2393514"/>
              <a:ext cx="1530792" cy="1220538"/>
            </a:xfrm>
            <a:prstGeom prst="rect">
              <a:avLst/>
            </a:prstGeom>
          </p:spPr>
        </p:pic>
        <p:pic>
          <p:nvPicPr>
            <p:cNvPr id="7" name="Kuva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519" y="260647"/>
              <a:ext cx="1435323" cy="1144419"/>
            </a:xfrm>
            <a:prstGeom prst="rect">
              <a:avLst/>
            </a:prstGeom>
          </p:spPr>
        </p:pic>
        <p:cxnSp>
          <p:nvCxnSpPr>
            <p:cNvPr id="8" name="Suora yhdysviiva 7"/>
            <p:cNvCxnSpPr>
              <a:stCxn id="7" idx="0"/>
              <a:endCxn id="6" idx="0"/>
            </p:cNvCxnSpPr>
            <p:nvPr/>
          </p:nvCxnSpPr>
          <p:spPr>
            <a:xfrm>
              <a:off x="969181" y="260647"/>
              <a:ext cx="1833843" cy="2132867"/>
            </a:xfrm>
            <a:prstGeom prst="line">
              <a:avLst/>
            </a:prstGeom>
          </p:spPr>
          <p:style>
            <a:lnRef idx="1">
              <a:schemeClr val="accent1"/>
            </a:lnRef>
            <a:fillRef idx="0">
              <a:schemeClr val="accent1"/>
            </a:fillRef>
            <a:effectRef idx="0">
              <a:schemeClr val="accent1"/>
            </a:effectRef>
            <a:fontRef idx="minor">
              <a:schemeClr val="tx1"/>
            </a:fontRef>
          </p:style>
        </p:cxnSp>
        <p:sp>
          <p:nvSpPr>
            <p:cNvPr id="9" name="Suorakulmainen kolmio 8"/>
            <p:cNvSpPr/>
            <p:nvPr/>
          </p:nvSpPr>
          <p:spPr>
            <a:xfrm>
              <a:off x="879230" y="1898356"/>
              <a:ext cx="915651" cy="990314"/>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10" name="Tekstiruutu 9"/>
            <p:cNvSpPr txBox="1"/>
            <p:nvPr/>
          </p:nvSpPr>
          <p:spPr>
            <a:xfrm flipH="1">
              <a:off x="2867627" y="2285746"/>
              <a:ext cx="921347" cy="369332"/>
            </a:xfrm>
            <a:prstGeom prst="rect">
              <a:avLst/>
            </a:prstGeom>
            <a:noFill/>
          </p:spPr>
          <p:txBody>
            <a:bodyPr wrap="none" rtlCol="0">
              <a:spAutoFit/>
            </a:bodyPr>
            <a:lstStyle/>
            <a:p>
              <a:r>
                <a:rPr lang="sv-FI" dirty="0" err="1" smtClean="0"/>
                <a:t>Siipikone</a:t>
              </a:r>
              <a:endParaRPr lang="sv-FI" dirty="0"/>
            </a:p>
          </p:txBody>
        </p:sp>
      </p:grpSp>
      <p:sp>
        <p:nvSpPr>
          <p:cNvPr id="17" name="Tekstiruutu 16"/>
          <p:cNvSpPr txBox="1"/>
          <p:nvPr/>
        </p:nvSpPr>
        <p:spPr>
          <a:xfrm>
            <a:off x="6156322" y="404664"/>
            <a:ext cx="1151982" cy="369332"/>
          </a:xfrm>
          <a:prstGeom prst="rect">
            <a:avLst/>
          </a:prstGeom>
          <a:noFill/>
        </p:spPr>
        <p:txBody>
          <a:bodyPr wrap="none" rtlCol="0">
            <a:spAutoFit/>
          </a:bodyPr>
          <a:lstStyle/>
          <a:p>
            <a:r>
              <a:rPr lang="sv-FI" dirty="0" err="1" smtClean="0"/>
              <a:t>Johtokone</a:t>
            </a:r>
            <a:endParaRPr lang="sv-FI" dirty="0"/>
          </a:p>
        </p:txBody>
      </p:sp>
    </p:spTree>
    <p:extLst>
      <p:ext uri="{BB962C8B-B14F-4D97-AF65-F5344CB8AC3E}">
        <p14:creationId xmlns:p14="http://schemas.microsoft.com/office/powerpoint/2010/main" val="30856845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2263"/>
            <a:ext cx="9144000" cy="6353473"/>
          </a:xfrm>
          <a:prstGeom prst="rect">
            <a:avLst/>
          </a:prstGeom>
        </p:spPr>
      </p:pic>
    </p:spTree>
    <p:extLst>
      <p:ext uri="{BB962C8B-B14F-4D97-AF65-F5344CB8AC3E}">
        <p14:creationId xmlns:p14="http://schemas.microsoft.com/office/powerpoint/2010/main" val="42649978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0123"/>
            <a:ext cx="9144000" cy="6317754"/>
          </a:xfrm>
          <a:prstGeom prst="rect">
            <a:avLst/>
          </a:prstGeom>
        </p:spPr>
      </p:pic>
    </p:spTree>
    <p:extLst>
      <p:ext uri="{BB962C8B-B14F-4D97-AF65-F5344CB8AC3E}">
        <p14:creationId xmlns:p14="http://schemas.microsoft.com/office/powerpoint/2010/main" val="3428748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Ryhmä 2"/>
          <p:cNvGrpSpPr/>
          <p:nvPr/>
        </p:nvGrpSpPr>
        <p:grpSpPr>
          <a:xfrm flipH="1">
            <a:off x="539551" y="351747"/>
            <a:ext cx="8281386" cy="6317613"/>
            <a:chOff x="473156" y="375131"/>
            <a:chExt cx="8048905" cy="6779869"/>
          </a:xfrm>
        </p:grpSpPr>
        <p:pic>
          <p:nvPicPr>
            <p:cNvPr id="4" name="Kuv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375131"/>
              <a:ext cx="2579236" cy="1901741"/>
            </a:xfrm>
            <a:prstGeom prst="rect">
              <a:avLst/>
            </a:prstGeom>
          </p:spPr>
        </p:pic>
        <p:grpSp>
          <p:nvGrpSpPr>
            <p:cNvPr id="5" name="Ryhmä 4"/>
            <p:cNvGrpSpPr/>
            <p:nvPr/>
          </p:nvGrpSpPr>
          <p:grpSpPr>
            <a:xfrm>
              <a:off x="4067944" y="836712"/>
              <a:ext cx="3783948" cy="5646157"/>
              <a:chOff x="4788024" y="836712"/>
              <a:chExt cx="3783948" cy="5646157"/>
            </a:xfrm>
          </p:grpSpPr>
          <p:pic>
            <p:nvPicPr>
              <p:cNvPr id="10" name="Kuva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836712"/>
                <a:ext cx="2579236" cy="1901741"/>
              </a:xfrm>
              <a:prstGeom prst="rect">
                <a:avLst/>
              </a:prstGeom>
            </p:spPr>
          </p:pic>
          <p:pic>
            <p:nvPicPr>
              <p:cNvPr id="11" name="Kuva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4048" y="1916832"/>
                <a:ext cx="2579236" cy="1901741"/>
              </a:xfrm>
              <a:prstGeom prst="rect">
                <a:avLst/>
              </a:prstGeom>
            </p:spPr>
          </p:pic>
          <p:pic>
            <p:nvPicPr>
              <p:cNvPr id="12" name="Kuva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2080" y="3183443"/>
                <a:ext cx="2579236" cy="1901741"/>
              </a:xfrm>
              <a:prstGeom prst="rect">
                <a:avLst/>
              </a:prstGeom>
            </p:spPr>
          </p:pic>
          <p:sp>
            <p:nvSpPr>
              <p:cNvPr id="13" name="Alanuoli 12"/>
              <p:cNvSpPr/>
              <p:nvPr/>
            </p:nvSpPr>
            <p:spPr>
              <a:xfrm>
                <a:off x="8087340" y="1484784"/>
                <a:ext cx="484632" cy="3600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pic>
            <p:nvPicPr>
              <p:cNvPr id="14" name="Kuva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8104" y="4581128"/>
                <a:ext cx="2579236" cy="1901741"/>
              </a:xfrm>
              <a:prstGeom prst="rect">
                <a:avLst/>
              </a:prstGeom>
            </p:spPr>
          </p:pic>
        </p:grpSp>
        <p:sp>
          <p:nvSpPr>
            <p:cNvPr id="6" name="Nuoli oikealle 5"/>
            <p:cNvSpPr/>
            <p:nvPr/>
          </p:nvSpPr>
          <p:spPr>
            <a:xfrm rot="14090792">
              <a:off x="1802653" y="4970306"/>
              <a:ext cx="388475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7" name="Tekstiruutu 6"/>
            <p:cNvSpPr txBox="1"/>
            <p:nvPr/>
          </p:nvSpPr>
          <p:spPr>
            <a:xfrm>
              <a:off x="3853787" y="433156"/>
              <a:ext cx="4668274" cy="396356"/>
            </a:xfrm>
            <a:prstGeom prst="rect">
              <a:avLst/>
            </a:prstGeom>
            <a:noFill/>
          </p:spPr>
          <p:txBody>
            <a:bodyPr wrap="none" rtlCol="0">
              <a:spAutoFit/>
            </a:bodyPr>
            <a:lstStyle/>
            <a:p>
              <a:r>
                <a:rPr lang="sv-FI" dirty="0" err="1" smtClean="0"/>
                <a:t>Siipikoneen</a:t>
              </a:r>
              <a:r>
                <a:rPr lang="sv-FI" dirty="0" smtClean="0"/>
                <a:t> </a:t>
              </a:r>
              <a:r>
                <a:rPr lang="sv-FI" dirty="0" err="1" smtClean="0"/>
                <a:t>Jättäytyminen</a:t>
              </a:r>
              <a:r>
                <a:rPr lang="sv-FI" dirty="0" smtClean="0"/>
                <a:t> </a:t>
              </a:r>
              <a:r>
                <a:rPr lang="sv-FI" dirty="0" err="1" smtClean="0"/>
                <a:t>kun</a:t>
              </a:r>
              <a:r>
                <a:rPr lang="sv-FI" dirty="0" smtClean="0"/>
                <a:t> </a:t>
              </a:r>
              <a:r>
                <a:rPr lang="sv-FI" dirty="0" err="1" smtClean="0"/>
                <a:t>pudotus</a:t>
              </a:r>
              <a:r>
                <a:rPr lang="sv-FI" dirty="0" smtClean="0"/>
                <a:t> on </a:t>
              </a:r>
              <a:r>
                <a:rPr lang="sv-FI" dirty="0" err="1" smtClean="0"/>
                <a:t>valmis</a:t>
              </a:r>
              <a:endParaRPr lang="sv-FI" dirty="0"/>
            </a:p>
          </p:txBody>
        </p:sp>
        <p:sp>
          <p:nvSpPr>
            <p:cNvPr id="8" name="Tekstiruutu 7"/>
            <p:cNvSpPr txBox="1"/>
            <p:nvPr/>
          </p:nvSpPr>
          <p:spPr>
            <a:xfrm>
              <a:off x="473156" y="2410754"/>
              <a:ext cx="2706001" cy="396356"/>
            </a:xfrm>
            <a:prstGeom prst="rect">
              <a:avLst/>
            </a:prstGeom>
            <a:noFill/>
          </p:spPr>
          <p:txBody>
            <a:bodyPr wrap="none" rtlCol="0">
              <a:spAutoFit/>
            </a:bodyPr>
            <a:lstStyle/>
            <a:p>
              <a:r>
                <a:rPr lang="sv-FI" dirty="0" err="1" smtClean="0"/>
                <a:t>Johtokone</a:t>
              </a:r>
              <a:r>
                <a:rPr lang="sv-FI" dirty="0" smtClean="0"/>
                <a:t> </a:t>
              </a:r>
              <a:r>
                <a:rPr lang="sv-FI" dirty="0" err="1" smtClean="0"/>
                <a:t>odottaa</a:t>
              </a:r>
              <a:r>
                <a:rPr lang="sv-FI" dirty="0" smtClean="0"/>
                <a:t> n 5 -10 s</a:t>
              </a:r>
              <a:endParaRPr lang="sv-FI" dirty="0"/>
            </a:p>
          </p:txBody>
        </p:sp>
        <p:sp>
          <p:nvSpPr>
            <p:cNvPr id="9" name="Tekstiruutu 8"/>
            <p:cNvSpPr txBox="1"/>
            <p:nvPr/>
          </p:nvSpPr>
          <p:spPr>
            <a:xfrm>
              <a:off x="683568" y="4797152"/>
              <a:ext cx="2285177" cy="369332"/>
            </a:xfrm>
            <a:prstGeom prst="rect">
              <a:avLst/>
            </a:prstGeom>
            <a:noFill/>
          </p:spPr>
          <p:txBody>
            <a:bodyPr wrap="none" rtlCol="0">
              <a:spAutoFit/>
            </a:bodyPr>
            <a:lstStyle/>
            <a:p>
              <a:r>
                <a:rPr lang="sv-FI" dirty="0" err="1" smtClean="0"/>
                <a:t>Hakeutuminen</a:t>
              </a:r>
              <a:r>
                <a:rPr lang="sv-FI" dirty="0" smtClean="0"/>
                <a:t> </a:t>
              </a:r>
              <a:r>
                <a:rPr lang="sv-FI" dirty="0" err="1" smtClean="0"/>
                <a:t>jonoon</a:t>
              </a:r>
              <a:endParaRPr lang="sv-FI" dirty="0"/>
            </a:p>
          </p:txBody>
        </p:sp>
      </p:grpSp>
    </p:spTree>
    <p:extLst>
      <p:ext uri="{BB962C8B-B14F-4D97-AF65-F5344CB8AC3E}">
        <p14:creationId xmlns:p14="http://schemas.microsoft.com/office/powerpoint/2010/main" val="2645756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Tehtävänanto ja </a:t>
            </a:r>
            <a:r>
              <a:rPr lang="fi-FI" dirty="0" err="1" smtClean="0"/>
              <a:t>briiffi</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smtClean="0"/>
              <a:t>Lento-osastolla on oltava (SERA) tarkalleen määritelty johtaja jonka rooli on selkeä</a:t>
            </a:r>
          </a:p>
          <a:p>
            <a:r>
              <a:rPr lang="fi-FI" dirty="0" smtClean="0"/>
              <a:t>Siipikoneilla tulee olla selkeät väistämissäännöt ja tehtävät jotka tulee käydä läpi </a:t>
            </a:r>
            <a:r>
              <a:rPr lang="fi-FI" dirty="0" err="1" smtClean="0"/>
              <a:t>briiffissä</a:t>
            </a:r>
            <a:endParaRPr lang="fi-FI" dirty="0" smtClean="0"/>
          </a:p>
          <a:p>
            <a:r>
              <a:rPr lang="fi-FI" dirty="0" smtClean="0"/>
              <a:t>Ensimmäinen </a:t>
            </a:r>
            <a:r>
              <a:rPr lang="fi-FI" dirty="0" err="1" smtClean="0"/>
              <a:t>briiffi</a:t>
            </a:r>
            <a:r>
              <a:rPr lang="fi-FI" dirty="0" smtClean="0"/>
              <a:t> on varsin perusteellinen</a:t>
            </a:r>
          </a:p>
          <a:p>
            <a:pPr lvl="1"/>
            <a:r>
              <a:rPr lang="fi-FI" dirty="0" smtClean="0"/>
              <a:t>Mikäli johtokoneen ja/tai siipikoneen päälliköt vaihtuvat on harkiten uusittava </a:t>
            </a:r>
            <a:r>
              <a:rPr lang="fi-FI" dirty="0" err="1" smtClean="0"/>
              <a:t>briiffi</a:t>
            </a:r>
            <a:r>
              <a:rPr lang="fi-FI" dirty="0" smtClean="0"/>
              <a:t> taikka jatkettava </a:t>
            </a:r>
            <a:r>
              <a:rPr lang="fi-FI" dirty="0" err="1" smtClean="0"/>
              <a:t>esim</a:t>
            </a:r>
            <a:r>
              <a:rPr lang="fi-FI" dirty="0" smtClean="0"/>
              <a:t> aamun </a:t>
            </a:r>
            <a:r>
              <a:rPr lang="fi-FI" dirty="0" err="1" smtClean="0"/>
              <a:t>briiffin</a:t>
            </a:r>
            <a:r>
              <a:rPr lang="fi-FI" dirty="0" smtClean="0"/>
              <a:t> lyhyellä läpikäynnillä</a:t>
            </a:r>
          </a:p>
          <a:p>
            <a:pPr lvl="1"/>
            <a:r>
              <a:rPr lang="fi-FI" dirty="0" smtClean="0"/>
              <a:t>varsinkin jos kaikki ohjaajat osallistuivat päivän ensimmäiseen voi </a:t>
            </a:r>
            <a:r>
              <a:rPr lang="fi-FI" dirty="0" err="1" smtClean="0"/>
              <a:t>briiffauksen</a:t>
            </a:r>
            <a:r>
              <a:rPr lang="fi-FI" dirty="0" smtClean="0"/>
              <a:t> tarvetta harkita</a:t>
            </a:r>
            <a:endParaRPr lang="fi-FI" dirty="0"/>
          </a:p>
        </p:txBody>
      </p:sp>
    </p:spTree>
    <p:extLst>
      <p:ext uri="{BB962C8B-B14F-4D97-AF65-F5344CB8AC3E}">
        <p14:creationId xmlns:p14="http://schemas.microsoft.com/office/powerpoint/2010/main" val="24763365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Lähestyminen ja laskuun tulo</a:t>
            </a:r>
            <a:endParaRPr lang="fi-FI" dirty="0"/>
          </a:p>
        </p:txBody>
      </p:sp>
      <p:sp>
        <p:nvSpPr>
          <p:cNvPr id="3" name="Sisällön paikkamerkki 2"/>
          <p:cNvSpPr>
            <a:spLocks noGrp="1"/>
          </p:cNvSpPr>
          <p:nvPr>
            <p:ph idx="1"/>
          </p:nvPr>
        </p:nvSpPr>
        <p:spPr/>
        <p:txBody>
          <a:bodyPr>
            <a:normAutofit lnSpcReduction="10000"/>
          </a:bodyPr>
          <a:lstStyle/>
          <a:p>
            <a:r>
              <a:rPr lang="fi-FI" dirty="0" smtClean="0"/>
              <a:t>Lähestymisen voi tehdä/on syytä tehdä väljässä muodossa – siipikone tulee jonossa 100 – 200 m perässä.</a:t>
            </a:r>
          </a:p>
          <a:p>
            <a:r>
              <a:rPr lang="fi-FI" dirty="0" smtClean="0"/>
              <a:t>Lasku yksitellen, kuitenkin niin, että johtokone laskee kiitotien reunalle ja tuulen alapuolelle – siipikone toiselle reunalle ja varautuu kärkipyörteisiin.</a:t>
            </a:r>
          </a:p>
          <a:p>
            <a:r>
              <a:rPr lang="fi-FI" dirty="0" smtClean="0"/>
              <a:t>Jos ei ole rullaustietä niin johtokone suunnittelee paluurullauksen huolellisesti</a:t>
            </a:r>
          </a:p>
          <a:p>
            <a:endParaRPr lang="fi-FI" dirty="0"/>
          </a:p>
        </p:txBody>
      </p:sp>
    </p:spTree>
    <p:extLst>
      <p:ext uri="{BB962C8B-B14F-4D97-AF65-F5344CB8AC3E}">
        <p14:creationId xmlns:p14="http://schemas.microsoft.com/office/powerpoint/2010/main" val="10627588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83485" y="742444"/>
            <a:ext cx="620619" cy="457599"/>
          </a:xfrm>
          <a:prstGeom prst="rect">
            <a:avLst/>
          </a:prstGeom>
        </p:spPr>
      </p:pic>
      <p:sp>
        <p:nvSpPr>
          <p:cNvPr id="5" name="Suorakulmio 4"/>
          <p:cNvSpPr/>
          <p:nvPr/>
        </p:nvSpPr>
        <p:spPr>
          <a:xfrm>
            <a:off x="4654759" y="714400"/>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a:p>
        </p:txBody>
      </p:sp>
      <p:sp>
        <p:nvSpPr>
          <p:cNvPr id="7" name="Suorakulmio 6"/>
          <p:cNvSpPr/>
          <p:nvPr/>
        </p:nvSpPr>
        <p:spPr>
          <a:xfrm>
            <a:off x="4644008" y="2010544"/>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8" name="Suorakulmio 7"/>
          <p:cNvSpPr/>
          <p:nvPr/>
        </p:nvSpPr>
        <p:spPr>
          <a:xfrm>
            <a:off x="4644008" y="3306688"/>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9" name="Suorakulmio 8"/>
          <p:cNvSpPr/>
          <p:nvPr/>
        </p:nvSpPr>
        <p:spPr>
          <a:xfrm>
            <a:off x="4644008" y="4530824"/>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sp>
        <p:nvSpPr>
          <p:cNvPr id="10" name="Suorakulmio 9"/>
          <p:cNvSpPr/>
          <p:nvPr/>
        </p:nvSpPr>
        <p:spPr>
          <a:xfrm>
            <a:off x="4644008" y="5826968"/>
            <a:ext cx="9716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sv-FI" dirty="0"/>
          </a:p>
        </p:txBody>
      </p:sp>
      <p:pic>
        <p:nvPicPr>
          <p:cNvPr id="11" name="Kuva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8084" y="5406484"/>
            <a:ext cx="648072" cy="477841"/>
          </a:xfrm>
          <a:prstGeom prst="rect">
            <a:avLst/>
          </a:prstGeom>
        </p:spPr>
      </p:pic>
      <p:sp>
        <p:nvSpPr>
          <p:cNvPr id="12" name="Kaari 11"/>
          <p:cNvSpPr/>
          <p:nvPr/>
        </p:nvSpPr>
        <p:spPr>
          <a:xfrm>
            <a:off x="3923928" y="260648"/>
            <a:ext cx="914400" cy="9144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sv-FI" dirty="0"/>
          </a:p>
        </p:txBody>
      </p:sp>
      <p:sp>
        <p:nvSpPr>
          <p:cNvPr id="13" name="Kaari 12"/>
          <p:cNvSpPr/>
          <p:nvPr/>
        </p:nvSpPr>
        <p:spPr>
          <a:xfrm flipH="1">
            <a:off x="3779912" y="260648"/>
            <a:ext cx="985428" cy="9144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sv-FI" dirty="0"/>
          </a:p>
        </p:txBody>
      </p:sp>
      <p:sp>
        <p:nvSpPr>
          <p:cNvPr id="14" name="Tekstiruutu 13"/>
          <p:cNvSpPr txBox="1"/>
          <p:nvPr/>
        </p:nvSpPr>
        <p:spPr>
          <a:xfrm>
            <a:off x="5868144" y="4725144"/>
            <a:ext cx="2506135" cy="923330"/>
          </a:xfrm>
          <a:prstGeom prst="rect">
            <a:avLst/>
          </a:prstGeom>
          <a:noFill/>
        </p:spPr>
        <p:txBody>
          <a:bodyPr wrap="none" rtlCol="0">
            <a:spAutoFit/>
          </a:bodyPr>
          <a:lstStyle/>
          <a:p>
            <a:r>
              <a:rPr lang="sv-FI" dirty="0" smtClean="0"/>
              <a:t>”</a:t>
            </a:r>
            <a:r>
              <a:rPr lang="sv-FI" dirty="0" err="1" smtClean="0"/>
              <a:t>Vauhti</a:t>
            </a:r>
            <a:r>
              <a:rPr lang="sv-FI" dirty="0" smtClean="0"/>
              <a:t> </a:t>
            </a:r>
            <a:r>
              <a:rPr lang="sv-FI" dirty="0" err="1" smtClean="0"/>
              <a:t>pois</a:t>
            </a:r>
            <a:r>
              <a:rPr lang="sv-FI" dirty="0" smtClean="0"/>
              <a:t>”, </a:t>
            </a:r>
            <a:r>
              <a:rPr lang="sv-FI" dirty="0" err="1" smtClean="0"/>
              <a:t>johtokone</a:t>
            </a:r>
            <a:r>
              <a:rPr lang="sv-FI" dirty="0" smtClean="0"/>
              <a:t> </a:t>
            </a:r>
            <a:endParaRPr lang="sv-FI" dirty="0" smtClean="0"/>
          </a:p>
          <a:p>
            <a:r>
              <a:rPr lang="sv-FI" dirty="0" err="1" smtClean="0"/>
              <a:t>alkaa</a:t>
            </a:r>
            <a:r>
              <a:rPr lang="sv-FI" dirty="0" smtClean="0"/>
              <a:t> </a:t>
            </a:r>
            <a:r>
              <a:rPr lang="sv-FI" dirty="0" err="1" smtClean="0"/>
              <a:t>kääntymään</a:t>
            </a:r>
            <a:r>
              <a:rPr lang="sv-FI" dirty="0" smtClean="0"/>
              <a:t> ja</a:t>
            </a:r>
          </a:p>
          <a:p>
            <a:r>
              <a:rPr lang="sv-FI" dirty="0" err="1" smtClean="0"/>
              <a:t>rullaa</a:t>
            </a:r>
            <a:r>
              <a:rPr lang="sv-FI" dirty="0" smtClean="0"/>
              <a:t> </a:t>
            </a:r>
            <a:r>
              <a:rPr lang="sv-FI" dirty="0" err="1" smtClean="0"/>
              <a:t>ohi</a:t>
            </a:r>
            <a:endParaRPr lang="sv-FI" dirty="0"/>
          </a:p>
        </p:txBody>
      </p:sp>
      <p:sp>
        <p:nvSpPr>
          <p:cNvPr id="15" name="Tekstiruutu 14"/>
          <p:cNvSpPr txBox="1"/>
          <p:nvPr/>
        </p:nvSpPr>
        <p:spPr>
          <a:xfrm>
            <a:off x="1115616" y="548680"/>
            <a:ext cx="2801664" cy="646331"/>
          </a:xfrm>
          <a:prstGeom prst="rect">
            <a:avLst/>
          </a:prstGeom>
          <a:noFill/>
        </p:spPr>
        <p:txBody>
          <a:bodyPr wrap="none" rtlCol="0">
            <a:spAutoFit/>
          </a:bodyPr>
          <a:lstStyle/>
          <a:p>
            <a:r>
              <a:rPr lang="sv-FI" dirty="0" err="1" smtClean="0"/>
              <a:t>Johtokone</a:t>
            </a:r>
            <a:r>
              <a:rPr lang="sv-FI" dirty="0" smtClean="0"/>
              <a:t> </a:t>
            </a:r>
            <a:r>
              <a:rPr lang="sv-FI" dirty="0" err="1" smtClean="0"/>
              <a:t>omassa</a:t>
            </a:r>
            <a:r>
              <a:rPr lang="sv-FI" dirty="0" smtClean="0"/>
              <a:t> </a:t>
            </a:r>
            <a:r>
              <a:rPr lang="sv-FI" dirty="0" err="1" smtClean="0"/>
              <a:t>reunassa</a:t>
            </a:r>
            <a:endParaRPr lang="sv-FI" dirty="0" smtClean="0"/>
          </a:p>
          <a:p>
            <a:r>
              <a:rPr lang="sv-FI" dirty="0" err="1" smtClean="0"/>
              <a:t>Odottaa</a:t>
            </a:r>
            <a:r>
              <a:rPr lang="sv-FI" dirty="0" smtClean="0"/>
              <a:t> </a:t>
            </a:r>
            <a:r>
              <a:rPr lang="sv-FI" dirty="0" err="1" smtClean="0"/>
              <a:t>ilmoitusta</a:t>
            </a:r>
            <a:endParaRPr lang="sv-FI" dirty="0"/>
          </a:p>
        </p:txBody>
      </p:sp>
      <p:cxnSp>
        <p:nvCxnSpPr>
          <p:cNvPr id="17" name="Suora yhdysviiva 16"/>
          <p:cNvCxnSpPr/>
          <p:nvPr/>
        </p:nvCxnSpPr>
        <p:spPr>
          <a:xfrm>
            <a:off x="4139952" y="116632"/>
            <a:ext cx="0" cy="655272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uora yhdysviiva 18"/>
          <p:cNvCxnSpPr/>
          <p:nvPr/>
        </p:nvCxnSpPr>
        <p:spPr>
          <a:xfrm>
            <a:off x="5220072" y="269032"/>
            <a:ext cx="0" cy="655272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73443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971600" y="836712"/>
            <a:ext cx="4572000" cy="646331"/>
          </a:xfrm>
          <a:prstGeom prst="rect">
            <a:avLst/>
          </a:prstGeom>
        </p:spPr>
        <p:txBody>
          <a:bodyPr>
            <a:spAutoFit/>
          </a:bodyPr>
          <a:lstStyle/>
          <a:p>
            <a:r>
              <a:rPr lang="fi-FI" dirty="0"/>
              <a:t>https://www.theguardian.com/world/2013/nov/04/wisconsin-skydivers-two-planes-collide</a:t>
            </a:r>
          </a:p>
        </p:txBody>
      </p:sp>
      <p:sp>
        <p:nvSpPr>
          <p:cNvPr id="4" name="Suorakulmio 3"/>
          <p:cNvSpPr/>
          <p:nvPr/>
        </p:nvSpPr>
        <p:spPr>
          <a:xfrm>
            <a:off x="971600" y="1916832"/>
            <a:ext cx="4572000" cy="646331"/>
          </a:xfrm>
          <a:prstGeom prst="rect">
            <a:avLst/>
          </a:prstGeom>
        </p:spPr>
        <p:txBody>
          <a:bodyPr>
            <a:spAutoFit/>
          </a:bodyPr>
          <a:lstStyle/>
          <a:p>
            <a:r>
              <a:rPr lang="fi-FI" dirty="0"/>
              <a:t>http://www.nbcnews.com/video/nightly-news/53461411/#53461411</a:t>
            </a:r>
          </a:p>
        </p:txBody>
      </p:sp>
      <p:sp>
        <p:nvSpPr>
          <p:cNvPr id="5" name="Suorakulmio 4"/>
          <p:cNvSpPr/>
          <p:nvPr/>
        </p:nvSpPr>
        <p:spPr>
          <a:xfrm>
            <a:off x="971600" y="2996952"/>
            <a:ext cx="4572000" cy="646331"/>
          </a:xfrm>
          <a:prstGeom prst="rect">
            <a:avLst/>
          </a:prstGeom>
        </p:spPr>
        <p:txBody>
          <a:bodyPr>
            <a:spAutoFit/>
          </a:bodyPr>
          <a:lstStyle/>
          <a:p>
            <a:r>
              <a:rPr lang="fi-FI" dirty="0"/>
              <a:t>https://www.ntsb.gov/_layouts/ntsb.aviation/brief.aspx?ev_id=20131104X94753</a:t>
            </a:r>
          </a:p>
        </p:txBody>
      </p:sp>
      <p:sp>
        <p:nvSpPr>
          <p:cNvPr id="6" name="Suorakulmio 5"/>
          <p:cNvSpPr/>
          <p:nvPr/>
        </p:nvSpPr>
        <p:spPr>
          <a:xfrm>
            <a:off x="980728" y="4221088"/>
            <a:ext cx="4572000" cy="646331"/>
          </a:xfrm>
          <a:prstGeom prst="rect">
            <a:avLst/>
          </a:prstGeom>
        </p:spPr>
        <p:txBody>
          <a:bodyPr>
            <a:spAutoFit/>
          </a:bodyPr>
          <a:lstStyle/>
          <a:p>
            <a:r>
              <a:rPr lang="fi-FI" dirty="0"/>
              <a:t>https://www.youtube.com/watch?v=7p6hqMnsLFY</a:t>
            </a:r>
          </a:p>
        </p:txBody>
      </p:sp>
    </p:spTree>
    <p:extLst>
      <p:ext uri="{BB962C8B-B14F-4D97-AF65-F5344CB8AC3E}">
        <p14:creationId xmlns:p14="http://schemas.microsoft.com/office/powerpoint/2010/main" val="1415276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Toiminta lähtee </a:t>
            </a:r>
            <a:r>
              <a:rPr lang="fi-FI" dirty="0" smtClean="0"/>
              <a:t>käynnistyksestä ja rullauksesta</a:t>
            </a:r>
            <a:endParaRPr lang="fi-FI" dirty="0"/>
          </a:p>
        </p:txBody>
      </p:sp>
      <p:sp>
        <p:nvSpPr>
          <p:cNvPr id="3" name="Sisällön paikkamerkki 2"/>
          <p:cNvSpPr>
            <a:spLocks noGrp="1"/>
          </p:cNvSpPr>
          <p:nvPr>
            <p:ph idx="1"/>
          </p:nvPr>
        </p:nvSpPr>
        <p:spPr/>
        <p:txBody>
          <a:bodyPr>
            <a:normAutofit/>
          </a:bodyPr>
          <a:lstStyle/>
          <a:p>
            <a:pPr lvl="0"/>
            <a:r>
              <a:rPr lang="sv-FI" sz="2500" dirty="0" err="1">
                <a:solidFill>
                  <a:prstClr val="black"/>
                </a:solidFill>
              </a:rPr>
              <a:t>Huomioiden</a:t>
            </a:r>
            <a:r>
              <a:rPr lang="sv-FI" sz="2500" dirty="0">
                <a:solidFill>
                  <a:prstClr val="black"/>
                </a:solidFill>
              </a:rPr>
              <a:t> </a:t>
            </a:r>
            <a:r>
              <a:rPr lang="sv-FI" sz="2500" dirty="0" err="1">
                <a:solidFill>
                  <a:prstClr val="black"/>
                </a:solidFill>
              </a:rPr>
              <a:t>eroavaisuudet</a:t>
            </a:r>
            <a:r>
              <a:rPr lang="sv-FI" sz="2500" dirty="0">
                <a:solidFill>
                  <a:prstClr val="black"/>
                </a:solidFill>
              </a:rPr>
              <a:t> radioiden </a:t>
            </a:r>
            <a:r>
              <a:rPr lang="sv-FI" sz="2500" dirty="0" err="1">
                <a:solidFill>
                  <a:prstClr val="black"/>
                </a:solidFill>
              </a:rPr>
              <a:t>käytössä</a:t>
            </a:r>
            <a:r>
              <a:rPr lang="sv-FI" sz="2500" dirty="0">
                <a:solidFill>
                  <a:prstClr val="black"/>
                </a:solidFill>
              </a:rPr>
              <a:t> </a:t>
            </a:r>
            <a:r>
              <a:rPr lang="sv-FI" sz="2500" dirty="0" err="1" smtClean="0">
                <a:solidFill>
                  <a:prstClr val="black"/>
                </a:solidFill>
              </a:rPr>
              <a:t>jne</a:t>
            </a:r>
            <a:r>
              <a:rPr lang="sv-FI" sz="2500" dirty="0">
                <a:solidFill>
                  <a:prstClr val="black"/>
                </a:solidFill>
              </a:rPr>
              <a:t>, </a:t>
            </a:r>
            <a:r>
              <a:rPr lang="sv-FI" sz="2500" dirty="0" err="1">
                <a:solidFill>
                  <a:prstClr val="black"/>
                </a:solidFill>
              </a:rPr>
              <a:t>koneiden</a:t>
            </a:r>
            <a:r>
              <a:rPr lang="sv-FI" sz="2500" dirty="0">
                <a:solidFill>
                  <a:prstClr val="black"/>
                </a:solidFill>
              </a:rPr>
              <a:t> </a:t>
            </a:r>
            <a:r>
              <a:rPr lang="sv-FI" sz="2500" dirty="0" err="1">
                <a:solidFill>
                  <a:prstClr val="black"/>
                </a:solidFill>
              </a:rPr>
              <a:t>tulisi</a:t>
            </a:r>
            <a:r>
              <a:rPr lang="sv-FI" sz="2500" dirty="0">
                <a:solidFill>
                  <a:prstClr val="black"/>
                </a:solidFill>
              </a:rPr>
              <a:t> olla </a:t>
            </a:r>
            <a:r>
              <a:rPr lang="sv-FI" sz="2500" dirty="0" err="1" smtClean="0">
                <a:solidFill>
                  <a:prstClr val="black"/>
                </a:solidFill>
              </a:rPr>
              <a:t>asematasolla</a:t>
            </a:r>
            <a:r>
              <a:rPr lang="sv-FI" sz="2500" dirty="0" smtClean="0">
                <a:solidFill>
                  <a:prstClr val="black"/>
                </a:solidFill>
              </a:rPr>
              <a:t> siten, </a:t>
            </a:r>
            <a:r>
              <a:rPr lang="sv-FI" sz="2500" dirty="0" err="1" smtClean="0">
                <a:solidFill>
                  <a:prstClr val="black"/>
                </a:solidFill>
              </a:rPr>
              <a:t>että</a:t>
            </a:r>
            <a:r>
              <a:rPr lang="sv-FI" sz="2500" dirty="0" smtClean="0">
                <a:solidFill>
                  <a:prstClr val="black"/>
                </a:solidFill>
              </a:rPr>
              <a:t> </a:t>
            </a:r>
            <a:r>
              <a:rPr lang="sv-FI" sz="2500" dirty="0" err="1" smtClean="0">
                <a:solidFill>
                  <a:prstClr val="black"/>
                </a:solidFill>
              </a:rPr>
              <a:t>johtokoneen</a:t>
            </a:r>
            <a:r>
              <a:rPr lang="sv-FI" sz="2500" dirty="0" smtClean="0">
                <a:solidFill>
                  <a:prstClr val="black"/>
                </a:solidFill>
              </a:rPr>
              <a:t> </a:t>
            </a:r>
            <a:r>
              <a:rPr lang="sv-FI" sz="2500" dirty="0" err="1">
                <a:solidFill>
                  <a:prstClr val="black"/>
                </a:solidFill>
              </a:rPr>
              <a:t>päällikkö</a:t>
            </a:r>
            <a:r>
              <a:rPr lang="sv-FI" sz="2500" dirty="0">
                <a:solidFill>
                  <a:prstClr val="black"/>
                </a:solidFill>
              </a:rPr>
              <a:t> </a:t>
            </a:r>
            <a:r>
              <a:rPr lang="sv-FI" sz="2500" dirty="0" err="1">
                <a:solidFill>
                  <a:prstClr val="black"/>
                </a:solidFill>
              </a:rPr>
              <a:t>voi</a:t>
            </a:r>
            <a:r>
              <a:rPr lang="sv-FI" sz="2500" dirty="0">
                <a:solidFill>
                  <a:prstClr val="black"/>
                </a:solidFill>
              </a:rPr>
              <a:t> </a:t>
            </a:r>
            <a:r>
              <a:rPr lang="sv-FI" sz="2500" dirty="0" err="1">
                <a:solidFill>
                  <a:prstClr val="black"/>
                </a:solidFill>
              </a:rPr>
              <a:t>käsimerkein</a:t>
            </a:r>
            <a:r>
              <a:rPr lang="sv-FI" sz="2500" dirty="0">
                <a:solidFill>
                  <a:prstClr val="black"/>
                </a:solidFill>
              </a:rPr>
              <a:t> </a:t>
            </a:r>
            <a:r>
              <a:rPr lang="sv-FI" sz="2500" dirty="0" err="1">
                <a:solidFill>
                  <a:prstClr val="black"/>
                </a:solidFill>
              </a:rPr>
              <a:t>näyttää</a:t>
            </a:r>
            <a:r>
              <a:rPr lang="sv-FI" sz="2500" dirty="0">
                <a:solidFill>
                  <a:prstClr val="black"/>
                </a:solidFill>
              </a:rPr>
              <a:t> </a:t>
            </a:r>
            <a:r>
              <a:rPr lang="sv-FI" sz="2500" dirty="0" err="1">
                <a:solidFill>
                  <a:prstClr val="black"/>
                </a:solidFill>
              </a:rPr>
              <a:t>käynnistyksen</a:t>
            </a:r>
            <a:r>
              <a:rPr lang="sv-FI" sz="2500" dirty="0">
                <a:solidFill>
                  <a:prstClr val="black"/>
                </a:solidFill>
              </a:rPr>
              <a:t> </a:t>
            </a:r>
            <a:r>
              <a:rPr lang="sv-FI" sz="2500" dirty="0" err="1">
                <a:solidFill>
                  <a:prstClr val="black"/>
                </a:solidFill>
              </a:rPr>
              <a:t>alkavan</a:t>
            </a:r>
            <a:r>
              <a:rPr lang="sv-FI" sz="2500" dirty="0">
                <a:solidFill>
                  <a:prstClr val="black"/>
                </a:solidFill>
              </a:rPr>
              <a:t>, </a:t>
            </a:r>
            <a:r>
              <a:rPr lang="sv-FI" sz="2500" dirty="0" err="1">
                <a:solidFill>
                  <a:prstClr val="black"/>
                </a:solidFill>
              </a:rPr>
              <a:t>kun</a:t>
            </a:r>
            <a:r>
              <a:rPr lang="sv-FI" sz="2500" dirty="0">
                <a:solidFill>
                  <a:prstClr val="black"/>
                </a:solidFill>
              </a:rPr>
              <a:t> </a:t>
            </a:r>
            <a:r>
              <a:rPr lang="sv-FI" sz="2500" dirty="0" err="1" smtClean="0">
                <a:solidFill>
                  <a:prstClr val="black"/>
                </a:solidFill>
              </a:rPr>
              <a:t>siipikoneen</a:t>
            </a:r>
            <a:r>
              <a:rPr lang="sv-FI" sz="2500" dirty="0" smtClean="0">
                <a:solidFill>
                  <a:prstClr val="black"/>
                </a:solidFill>
              </a:rPr>
              <a:t> </a:t>
            </a:r>
            <a:r>
              <a:rPr lang="sv-FI" sz="2500" dirty="0" err="1">
                <a:solidFill>
                  <a:prstClr val="black"/>
                </a:solidFill>
              </a:rPr>
              <a:t>päällikkö</a:t>
            </a:r>
            <a:r>
              <a:rPr lang="sv-FI" sz="2500" dirty="0">
                <a:solidFill>
                  <a:prstClr val="black"/>
                </a:solidFill>
              </a:rPr>
              <a:t> on </a:t>
            </a:r>
            <a:r>
              <a:rPr lang="sv-FI" sz="2500" dirty="0" err="1">
                <a:solidFill>
                  <a:prstClr val="black"/>
                </a:solidFill>
              </a:rPr>
              <a:t>ilmoittanut</a:t>
            </a:r>
            <a:r>
              <a:rPr lang="sv-FI" sz="2500" dirty="0">
                <a:solidFill>
                  <a:prstClr val="black"/>
                </a:solidFill>
              </a:rPr>
              <a:t> </a:t>
            </a:r>
            <a:r>
              <a:rPr lang="sv-FI" sz="2500" dirty="0" err="1">
                <a:solidFill>
                  <a:prstClr val="black"/>
                </a:solidFill>
              </a:rPr>
              <a:t>käsimerkillä</a:t>
            </a:r>
            <a:r>
              <a:rPr lang="sv-FI" sz="2500" dirty="0">
                <a:solidFill>
                  <a:prstClr val="black"/>
                </a:solidFill>
              </a:rPr>
              <a:t>/</a:t>
            </a:r>
            <a:r>
              <a:rPr lang="sv-FI" sz="2500" dirty="0" err="1">
                <a:solidFill>
                  <a:prstClr val="black"/>
                </a:solidFill>
              </a:rPr>
              <a:t>valoilla</a:t>
            </a:r>
            <a:r>
              <a:rPr lang="sv-FI" sz="2500" dirty="0">
                <a:solidFill>
                  <a:prstClr val="black"/>
                </a:solidFill>
              </a:rPr>
              <a:t> </a:t>
            </a:r>
            <a:r>
              <a:rPr lang="sv-FI" sz="2500" dirty="0" err="1">
                <a:solidFill>
                  <a:prstClr val="black"/>
                </a:solidFill>
              </a:rPr>
              <a:t>olevansa</a:t>
            </a:r>
            <a:r>
              <a:rPr lang="sv-FI" sz="2500" dirty="0">
                <a:solidFill>
                  <a:prstClr val="black"/>
                </a:solidFill>
              </a:rPr>
              <a:t> </a:t>
            </a:r>
            <a:r>
              <a:rPr lang="sv-FI" sz="2500" dirty="0" err="1">
                <a:solidFill>
                  <a:prstClr val="black"/>
                </a:solidFill>
              </a:rPr>
              <a:t>valmis</a:t>
            </a:r>
            <a:r>
              <a:rPr lang="sv-FI" sz="2500" dirty="0">
                <a:solidFill>
                  <a:prstClr val="black"/>
                </a:solidFill>
              </a:rPr>
              <a:t> </a:t>
            </a:r>
            <a:r>
              <a:rPr lang="sv-FI" sz="2500" dirty="0" err="1">
                <a:solidFill>
                  <a:prstClr val="black"/>
                </a:solidFill>
              </a:rPr>
              <a:t>käynnistämään</a:t>
            </a:r>
            <a:r>
              <a:rPr lang="sv-FI" sz="2500" dirty="0">
                <a:solidFill>
                  <a:prstClr val="black"/>
                </a:solidFill>
              </a:rPr>
              <a:t>.</a:t>
            </a:r>
          </a:p>
          <a:p>
            <a:pPr lvl="0"/>
            <a:r>
              <a:rPr lang="sv-FI" sz="2500" dirty="0" err="1" smtClean="0">
                <a:solidFill>
                  <a:prstClr val="black"/>
                </a:solidFill>
              </a:rPr>
              <a:t>Toinen</a:t>
            </a:r>
            <a:r>
              <a:rPr lang="sv-FI" sz="2500" dirty="0" smtClean="0">
                <a:solidFill>
                  <a:prstClr val="black"/>
                </a:solidFill>
              </a:rPr>
              <a:t> </a:t>
            </a:r>
            <a:r>
              <a:rPr lang="sv-FI" sz="2500" dirty="0" err="1" smtClean="0">
                <a:solidFill>
                  <a:prstClr val="black"/>
                </a:solidFill>
              </a:rPr>
              <a:t>vaihtoehto</a:t>
            </a:r>
            <a:r>
              <a:rPr lang="sv-FI" sz="2500" dirty="0" smtClean="0">
                <a:solidFill>
                  <a:prstClr val="black"/>
                </a:solidFill>
              </a:rPr>
              <a:t> </a:t>
            </a:r>
            <a:r>
              <a:rPr lang="sv-FI" sz="2500" dirty="0">
                <a:solidFill>
                  <a:prstClr val="black"/>
                </a:solidFill>
              </a:rPr>
              <a:t>on </a:t>
            </a:r>
            <a:r>
              <a:rPr lang="sv-FI" sz="2500" dirty="0" err="1">
                <a:solidFill>
                  <a:prstClr val="black"/>
                </a:solidFill>
              </a:rPr>
              <a:t>että</a:t>
            </a:r>
            <a:r>
              <a:rPr lang="sv-FI" sz="2500" dirty="0">
                <a:solidFill>
                  <a:prstClr val="black"/>
                </a:solidFill>
              </a:rPr>
              <a:t> </a:t>
            </a:r>
            <a:r>
              <a:rPr lang="sv-FI" sz="2500" dirty="0" err="1">
                <a:solidFill>
                  <a:prstClr val="black"/>
                </a:solidFill>
              </a:rPr>
              <a:t>käynnistystoimenpiteet</a:t>
            </a:r>
            <a:r>
              <a:rPr lang="sv-FI" sz="2500" dirty="0">
                <a:solidFill>
                  <a:prstClr val="black"/>
                </a:solidFill>
              </a:rPr>
              <a:t> </a:t>
            </a:r>
            <a:r>
              <a:rPr lang="sv-FI" sz="2500" dirty="0" err="1">
                <a:solidFill>
                  <a:prstClr val="black"/>
                </a:solidFill>
              </a:rPr>
              <a:t>käskytetään</a:t>
            </a:r>
            <a:r>
              <a:rPr lang="sv-FI" sz="2500" dirty="0">
                <a:solidFill>
                  <a:prstClr val="black"/>
                </a:solidFill>
              </a:rPr>
              <a:t> </a:t>
            </a:r>
            <a:r>
              <a:rPr lang="sv-FI" sz="2500" dirty="0" err="1">
                <a:solidFill>
                  <a:prstClr val="black"/>
                </a:solidFill>
              </a:rPr>
              <a:t>radiolla</a:t>
            </a:r>
            <a:endParaRPr lang="sv-FI" sz="2500" dirty="0">
              <a:solidFill>
                <a:prstClr val="black"/>
              </a:solidFill>
            </a:endParaRPr>
          </a:p>
          <a:p>
            <a:pPr lvl="0"/>
            <a:r>
              <a:rPr lang="sv-FI" sz="2500" dirty="0" err="1">
                <a:solidFill>
                  <a:prstClr val="black"/>
                </a:solidFill>
              </a:rPr>
              <a:t>Siipikone</a:t>
            </a:r>
            <a:r>
              <a:rPr lang="sv-FI" sz="2500" dirty="0">
                <a:solidFill>
                  <a:prstClr val="black"/>
                </a:solidFill>
              </a:rPr>
              <a:t> </a:t>
            </a:r>
            <a:r>
              <a:rPr lang="sv-FI" sz="2500" dirty="0" err="1">
                <a:solidFill>
                  <a:prstClr val="black"/>
                </a:solidFill>
              </a:rPr>
              <a:t>ilmoittaa</a:t>
            </a:r>
            <a:r>
              <a:rPr lang="sv-FI" sz="2500" dirty="0">
                <a:solidFill>
                  <a:prstClr val="black"/>
                </a:solidFill>
              </a:rPr>
              <a:t> </a:t>
            </a:r>
            <a:r>
              <a:rPr lang="sv-FI" sz="2500" dirty="0" err="1">
                <a:solidFill>
                  <a:prstClr val="black"/>
                </a:solidFill>
              </a:rPr>
              <a:t>radiolla</a:t>
            </a:r>
            <a:r>
              <a:rPr lang="sv-FI" sz="2500" dirty="0">
                <a:solidFill>
                  <a:prstClr val="black"/>
                </a:solidFill>
              </a:rPr>
              <a:t> </a:t>
            </a:r>
            <a:r>
              <a:rPr lang="sv-FI" sz="2500" dirty="0" err="1">
                <a:solidFill>
                  <a:prstClr val="black"/>
                </a:solidFill>
              </a:rPr>
              <a:t>rullausvalmiuden</a:t>
            </a:r>
            <a:r>
              <a:rPr lang="sv-FI" sz="2500" dirty="0">
                <a:solidFill>
                  <a:prstClr val="black"/>
                </a:solidFill>
              </a:rPr>
              <a:t> – </a:t>
            </a:r>
            <a:r>
              <a:rPr lang="sv-FI" sz="2500" dirty="0" err="1">
                <a:solidFill>
                  <a:prstClr val="black"/>
                </a:solidFill>
              </a:rPr>
              <a:t>johtokone</a:t>
            </a:r>
            <a:r>
              <a:rPr lang="sv-FI" sz="2500" dirty="0">
                <a:solidFill>
                  <a:prstClr val="black"/>
                </a:solidFill>
              </a:rPr>
              <a:t> </a:t>
            </a:r>
            <a:r>
              <a:rPr lang="sv-FI" sz="2500" dirty="0" err="1">
                <a:solidFill>
                  <a:prstClr val="black"/>
                </a:solidFill>
              </a:rPr>
              <a:t>pyytää</a:t>
            </a:r>
            <a:r>
              <a:rPr lang="sv-FI" sz="2500" dirty="0">
                <a:solidFill>
                  <a:prstClr val="black"/>
                </a:solidFill>
              </a:rPr>
              <a:t> </a:t>
            </a:r>
            <a:r>
              <a:rPr lang="sv-FI" sz="2500" dirty="0" err="1">
                <a:solidFill>
                  <a:prstClr val="black"/>
                </a:solidFill>
              </a:rPr>
              <a:t>rullata</a:t>
            </a:r>
            <a:r>
              <a:rPr lang="sv-FI" sz="2500" dirty="0">
                <a:solidFill>
                  <a:prstClr val="black"/>
                </a:solidFill>
              </a:rPr>
              <a:t> tai </a:t>
            </a:r>
            <a:r>
              <a:rPr lang="sv-FI" sz="2500" dirty="0" err="1">
                <a:solidFill>
                  <a:prstClr val="black"/>
                </a:solidFill>
              </a:rPr>
              <a:t>ilmoittaa</a:t>
            </a:r>
            <a:r>
              <a:rPr lang="sv-FI" sz="2500" dirty="0">
                <a:solidFill>
                  <a:prstClr val="black"/>
                </a:solidFill>
              </a:rPr>
              <a:t> </a:t>
            </a:r>
            <a:r>
              <a:rPr lang="sv-FI" sz="2500" dirty="0" err="1" smtClean="0">
                <a:solidFill>
                  <a:prstClr val="black"/>
                </a:solidFill>
              </a:rPr>
              <a:t>rullaavansa</a:t>
            </a:r>
            <a:endParaRPr lang="sv-FI" sz="2500" dirty="0" smtClean="0">
              <a:solidFill>
                <a:prstClr val="black"/>
              </a:solidFill>
            </a:endParaRPr>
          </a:p>
          <a:p>
            <a:pPr lvl="0"/>
            <a:r>
              <a:rPr lang="sv-FI" sz="2500" dirty="0" err="1" smtClean="0">
                <a:solidFill>
                  <a:prstClr val="black"/>
                </a:solidFill>
              </a:rPr>
              <a:t>Valvotulla</a:t>
            </a:r>
            <a:r>
              <a:rPr lang="sv-FI" sz="2500" dirty="0" smtClean="0">
                <a:solidFill>
                  <a:prstClr val="black"/>
                </a:solidFill>
              </a:rPr>
              <a:t> </a:t>
            </a:r>
            <a:r>
              <a:rPr lang="sv-FI" sz="2500" dirty="0" err="1" smtClean="0">
                <a:solidFill>
                  <a:prstClr val="black"/>
                </a:solidFill>
              </a:rPr>
              <a:t>lentopaikalla</a:t>
            </a:r>
            <a:r>
              <a:rPr lang="sv-FI" sz="2500" dirty="0" smtClean="0">
                <a:solidFill>
                  <a:prstClr val="black"/>
                </a:solidFill>
              </a:rPr>
              <a:t> </a:t>
            </a:r>
            <a:r>
              <a:rPr lang="sv-FI" sz="2500" dirty="0" err="1" smtClean="0">
                <a:solidFill>
                  <a:prstClr val="black"/>
                </a:solidFill>
              </a:rPr>
              <a:t>vain</a:t>
            </a:r>
            <a:r>
              <a:rPr lang="sv-FI" sz="2500" dirty="0" smtClean="0">
                <a:solidFill>
                  <a:prstClr val="black"/>
                </a:solidFill>
              </a:rPr>
              <a:t> </a:t>
            </a:r>
            <a:r>
              <a:rPr lang="sv-FI" sz="2500" dirty="0" err="1" smtClean="0">
                <a:solidFill>
                  <a:prstClr val="black"/>
                </a:solidFill>
              </a:rPr>
              <a:t>johtokone</a:t>
            </a:r>
            <a:r>
              <a:rPr lang="sv-FI" sz="2500" dirty="0" smtClean="0">
                <a:solidFill>
                  <a:prstClr val="black"/>
                </a:solidFill>
              </a:rPr>
              <a:t> </a:t>
            </a:r>
            <a:r>
              <a:rPr lang="sv-FI" sz="2500" dirty="0" err="1" smtClean="0">
                <a:solidFill>
                  <a:prstClr val="black"/>
                </a:solidFill>
              </a:rPr>
              <a:t>pyytää</a:t>
            </a:r>
            <a:r>
              <a:rPr lang="sv-FI" sz="2500" dirty="0" smtClean="0">
                <a:solidFill>
                  <a:prstClr val="black"/>
                </a:solidFill>
              </a:rPr>
              <a:t> </a:t>
            </a:r>
            <a:r>
              <a:rPr lang="sv-FI" sz="2500" dirty="0" err="1" smtClean="0">
                <a:solidFill>
                  <a:prstClr val="black"/>
                </a:solidFill>
              </a:rPr>
              <a:t>selvitykset</a:t>
            </a:r>
            <a:r>
              <a:rPr lang="sv-FI" sz="2500" dirty="0" smtClean="0">
                <a:solidFill>
                  <a:prstClr val="black"/>
                </a:solidFill>
              </a:rPr>
              <a:t>: </a:t>
            </a:r>
            <a:r>
              <a:rPr lang="sv-FI" sz="2500" dirty="0" err="1" smtClean="0">
                <a:solidFill>
                  <a:prstClr val="black"/>
                </a:solidFill>
              </a:rPr>
              <a:t>rullaus</a:t>
            </a:r>
            <a:r>
              <a:rPr lang="sv-FI" sz="2500" dirty="0" smtClean="0">
                <a:solidFill>
                  <a:prstClr val="black"/>
                </a:solidFill>
              </a:rPr>
              <a:t> </a:t>
            </a:r>
            <a:r>
              <a:rPr lang="sv-FI" sz="2500" dirty="0" err="1" smtClean="0">
                <a:solidFill>
                  <a:prstClr val="black"/>
                </a:solidFill>
              </a:rPr>
              <a:t>parilla</a:t>
            </a:r>
            <a:r>
              <a:rPr lang="sv-FI" sz="2500" dirty="0" smtClean="0">
                <a:solidFill>
                  <a:prstClr val="black"/>
                </a:solidFill>
              </a:rPr>
              <a:t> – </a:t>
            </a:r>
            <a:r>
              <a:rPr lang="sv-FI" sz="2500" dirty="0" err="1" smtClean="0">
                <a:solidFill>
                  <a:prstClr val="black"/>
                </a:solidFill>
              </a:rPr>
              <a:t>twoship</a:t>
            </a:r>
            <a:r>
              <a:rPr lang="sv-FI" sz="2500" dirty="0" smtClean="0">
                <a:solidFill>
                  <a:prstClr val="black"/>
                </a:solidFill>
              </a:rPr>
              <a:t> </a:t>
            </a:r>
            <a:r>
              <a:rPr lang="sv-FI" sz="2500" dirty="0" err="1" smtClean="0">
                <a:solidFill>
                  <a:prstClr val="black"/>
                </a:solidFill>
              </a:rPr>
              <a:t>jne</a:t>
            </a:r>
            <a:endParaRPr lang="sv-FI" sz="2500" dirty="0">
              <a:solidFill>
                <a:prstClr val="black"/>
              </a:solidFill>
            </a:endParaRPr>
          </a:p>
          <a:p>
            <a:endParaRPr lang="fi-FI" dirty="0"/>
          </a:p>
        </p:txBody>
      </p:sp>
    </p:spTree>
    <p:extLst>
      <p:ext uri="{BB962C8B-B14F-4D97-AF65-F5344CB8AC3E}">
        <p14:creationId xmlns:p14="http://schemas.microsoft.com/office/powerpoint/2010/main" val="3935005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2195736" y="548680"/>
            <a:ext cx="4880054" cy="461665"/>
          </a:xfrm>
          <a:prstGeom prst="rect">
            <a:avLst/>
          </a:prstGeom>
          <a:noFill/>
        </p:spPr>
        <p:txBody>
          <a:bodyPr wrap="none" rtlCol="0">
            <a:spAutoFit/>
          </a:bodyPr>
          <a:lstStyle/>
          <a:p>
            <a:r>
              <a:rPr lang="fi-FI" sz="2400" b="1" dirty="0" smtClean="0"/>
              <a:t>Lentoonlähtö yksitellen, lähtötapana</a:t>
            </a:r>
            <a:endParaRPr lang="fi-FI" sz="2400" b="1" dirty="0"/>
          </a:p>
        </p:txBody>
      </p:sp>
      <p:sp>
        <p:nvSpPr>
          <p:cNvPr id="3" name="Tekstiruutu 2"/>
          <p:cNvSpPr txBox="1"/>
          <p:nvPr/>
        </p:nvSpPr>
        <p:spPr>
          <a:xfrm>
            <a:off x="899593" y="1168212"/>
            <a:ext cx="7632848" cy="5601533"/>
          </a:xfrm>
          <a:prstGeom prst="rect">
            <a:avLst/>
          </a:prstGeom>
          <a:noFill/>
        </p:spPr>
        <p:txBody>
          <a:bodyPr wrap="square" rtlCol="0">
            <a:spAutoFit/>
          </a:bodyPr>
          <a:lstStyle/>
          <a:p>
            <a:pPr marL="285750" indent="-285750">
              <a:buFont typeface="Arial" panose="020B0604020202020204" pitchFamily="34" charset="0"/>
              <a:buChar char="•"/>
            </a:pPr>
            <a:r>
              <a:rPr lang="fi-FI" sz="2000" dirty="0" smtClean="0"/>
              <a:t>Helpoin tapa aloittaa, mutta haasteellisin jatkaa </a:t>
            </a:r>
            <a:r>
              <a:rPr lang="fi-FI" sz="2000" dirty="0" err="1" smtClean="0"/>
              <a:t>exit:iin</a:t>
            </a:r>
            <a:r>
              <a:rPr lang="fi-FI" sz="2000" dirty="0" smtClean="0"/>
              <a:t> asti, koska kokoontuminen, varsinkin useamman kuin kahden koneen muodostelman suhteen on haasteellista.</a:t>
            </a:r>
          </a:p>
          <a:p>
            <a:pPr marL="285750" indent="-285750">
              <a:buFont typeface="Arial" panose="020B0604020202020204" pitchFamily="34" charset="0"/>
              <a:buChar char="•"/>
            </a:pPr>
            <a:r>
              <a:rPr lang="fi-FI" sz="2000" dirty="0" smtClean="0"/>
              <a:t>Vaatii aikaa ja malttia johtokoneelta, tämän lisäksi ennakkosuunnittelua</a:t>
            </a:r>
          </a:p>
          <a:p>
            <a:pPr marL="285750" indent="-285750">
              <a:buFont typeface="Arial" panose="020B0604020202020204" pitchFamily="34" charset="0"/>
              <a:buChar char="•"/>
            </a:pPr>
            <a:r>
              <a:rPr lang="fi-FI" sz="2000" dirty="0" smtClean="0"/>
              <a:t>Törmäyksen vaara on ilmeinen jos siipikone(et) kadottavat johtokoneen eikä muodosteta korkeusporrastusta, taikka riittävän selkeää sivuttaisporrastusta</a:t>
            </a:r>
          </a:p>
          <a:p>
            <a:pPr marL="285750" indent="-285750">
              <a:buFont typeface="Arial" panose="020B0604020202020204" pitchFamily="34" charset="0"/>
              <a:buChar char="•"/>
            </a:pPr>
            <a:r>
              <a:rPr lang="fi-FI" sz="2000" dirty="0" smtClean="0"/>
              <a:t>Kokoontuminen on tehoreservien puutteesta johtuen erittäin vaikeaa nousussa, joten </a:t>
            </a:r>
            <a:r>
              <a:rPr lang="fi-FI" sz="2000" dirty="0" err="1" smtClean="0"/>
              <a:t>pulja</a:t>
            </a:r>
            <a:r>
              <a:rPr lang="fi-FI" sz="2000" dirty="0" smtClean="0"/>
              <a:t> on saatava kokoon vaakalennossa ennen nousun aloitusta</a:t>
            </a:r>
          </a:p>
          <a:p>
            <a:pPr marL="285750" indent="-285750">
              <a:buFont typeface="Arial" panose="020B0604020202020204" pitchFamily="34" charset="0"/>
              <a:buChar char="•"/>
            </a:pPr>
            <a:r>
              <a:rPr lang="fi-FI" sz="2000" dirty="0" smtClean="0"/>
              <a:t>Kokoontumisessa on huomioitava kuorma ja sen aiheuttamat rajoitukset koneen liikehtimiseen.</a:t>
            </a:r>
          </a:p>
          <a:p>
            <a:pPr marL="285750" indent="-285750">
              <a:buFont typeface="Arial" panose="020B0604020202020204" pitchFamily="34" charset="0"/>
              <a:buChar char="•"/>
            </a:pPr>
            <a:r>
              <a:rPr lang="fi-FI" sz="2000" dirty="0" smtClean="0"/>
              <a:t>Kaarrot ja/tai suunnanmuutokset on ennakoitava ja johtokoneen harkiten suoritettava alkumanööverit</a:t>
            </a:r>
          </a:p>
          <a:p>
            <a:pPr marL="285750" indent="-285750">
              <a:buFont typeface="Arial" panose="020B0604020202020204" pitchFamily="34" charset="0"/>
              <a:buChar char="•"/>
            </a:pPr>
            <a:r>
              <a:rPr lang="fi-FI" sz="2000" dirty="0" smtClean="0"/>
              <a:t>Siipikoneen/koneiden on oltava aloitteellisia ja tarvittaessa käskytettävä johtokoneelle suunnanmuutoksia ja tehonvähennyksiä</a:t>
            </a:r>
          </a:p>
          <a:p>
            <a:endParaRPr lang="fi-FI" dirty="0"/>
          </a:p>
        </p:txBody>
      </p:sp>
    </p:spTree>
    <p:extLst>
      <p:ext uri="{BB962C8B-B14F-4D97-AF65-F5344CB8AC3E}">
        <p14:creationId xmlns:p14="http://schemas.microsoft.com/office/powerpoint/2010/main" val="32404743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2267744" y="404664"/>
            <a:ext cx="3997954" cy="461665"/>
          </a:xfrm>
          <a:prstGeom prst="rect">
            <a:avLst/>
          </a:prstGeom>
          <a:noFill/>
        </p:spPr>
        <p:txBody>
          <a:bodyPr wrap="none" rtlCol="0">
            <a:spAutoFit/>
          </a:bodyPr>
          <a:lstStyle/>
          <a:p>
            <a:r>
              <a:rPr lang="fi-FI" sz="2400" dirty="0" smtClean="0"/>
              <a:t>Lentäminen tiiviissä muodossa</a:t>
            </a:r>
            <a:endParaRPr lang="fi-FI" sz="2400" dirty="0"/>
          </a:p>
        </p:txBody>
      </p:sp>
      <p:sp>
        <p:nvSpPr>
          <p:cNvPr id="3" name="Tekstiruutu 2"/>
          <p:cNvSpPr txBox="1"/>
          <p:nvPr/>
        </p:nvSpPr>
        <p:spPr>
          <a:xfrm>
            <a:off x="611560" y="1052736"/>
            <a:ext cx="8064896" cy="5632311"/>
          </a:xfrm>
          <a:prstGeom prst="rect">
            <a:avLst/>
          </a:prstGeom>
          <a:noFill/>
        </p:spPr>
        <p:txBody>
          <a:bodyPr wrap="square" rtlCol="0">
            <a:spAutoFit/>
          </a:bodyPr>
          <a:lstStyle/>
          <a:p>
            <a:pPr marL="285750" indent="-285750">
              <a:buFont typeface="Arial" panose="020B0604020202020204" pitchFamily="34" charset="0"/>
              <a:buChar char="•"/>
            </a:pPr>
            <a:r>
              <a:rPr lang="fi-FI" sz="2000" dirty="0" smtClean="0"/>
              <a:t>Lentäminen tiiviissä muodossa on turvallisempaa </a:t>
            </a:r>
            <a:r>
              <a:rPr lang="fi-FI" sz="2000" dirty="0" err="1" smtClean="0"/>
              <a:t>vrt</a:t>
            </a:r>
            <a:r>
              <a:rPr lang="fi-FI" sz="2000" dirty="0" smtClean="0"/>
              <a:t> vapaa lentäminen tai lentäminen löyhässä muodossa.</a:t>
            </a:r>
          </a:p>
          <a:p>
            <a:pPr marL="285750" indent="-285750">
              <a:buFont typeface="Arial" panose="020B0604020202020204" pitchFamily="34" charset="0"/>
              <a:buChar char="•"/>
            </a:pPr>
            <a:r>
              <a:rPr lang="fi-FI" sz="2000" dirty="0" smtClean="0"/>
              <a:t>Johtokoneen lentorata on paremmin ennakoitavissa ja lento-osasto paremmin hallittavissa koska lentoradat ovat liki yhteneväiset.</a:t>
            </a:r>
          </a:p>
          <a:p>
            <a:pPr marL="285750" indent="-285750">
              <a:buFont typeface="Arial" panose="020B0604020202020204" pitchFamily="34" charset="0"/>
              <a:buChar char="•"/>
            </a:pPr>
            <a:r>
              <a:rPr lang="fi-FI" sz="2000" dirty="0" smtClean="0"/>
              <a:t>Siipikoneen lentäminen on varsin helppoa kun oppii johtokoneen merkit, hyppytoiminnassa liikehtiminen on kuitenkin varsin rauhallista ja kaarrot loivia.</a:t>
            </a:r>
          </a:p>
          <a:p>
            <a:pPr marL="285750" indent="-285750">
              <a:buFont typeface="Arial" panose="020B0604020202020204" pitchFamily="34" charset="0"/>
              <a:buChar char="•"/>
            </a:pPr>
            <a:r>
              <a:rPr lang="fi-FI" sz="2000" dirty="0" smtClean="0"/>
              <a:t>Johtokoneen olisi hyvä vaihdella kaarron suuntaa ja huomioida auringon suunta</a:t>
            </a:r>
          </a:p>
          <a:p>
            <a:pPr marL="285750" indent="-285750">
              <a:buFont typeface="Arial" panose="020B0604020202020204" pitchFamily="34" charset="0"/>
              <a:buChar char="•"/>
            </a:pPr>
            <a:r>
              <a:rPr lang="fi-FI" sz="2000" dirty="0" smtClean="0"/>
              <a:t>Siipikoneen ollessa ”ulkokaarteessa” sen tehontarve kasvaa jonkin verran joka kannattaa huomioida.  </a:t>
            </a:r>
          </a:p>
          <a:p>
            <a:pPr marL="285750" indent="-285750">
              <a:buFont typeface="Arial" panose="020B0604020202020204" pitchFamily="34" charset="0"/>
              <a:buChar char="•"/>
            </a:pPr>
            <a:r>
              <a:rPr lang="fi-FI" sz="2000" dirty="0" smtClean="0"/>
              <a:t>Tiiviin muodon pieni miinus tulee siitä, että koneiden nousukykyä pitää jonkin verran rajoittaa jotta siipikoneelle jää tehoreserviä ”paikan säätämiseen”</a:t>
            </a:r>
          </a:p>
          <a:p>
            <a:pPr marL="285750" indent="-285750">
              <a:buFont typeface="Arial" panose="020B0604020202020204" pitchFamily="34" charset="0"/>
              <a:buChar char="•"/>
            </a:pPr>
            <a:r>
              <a:rPr lang="fi-FI" sz="2000" dirty="0" smtClean="0"/>
              <a:t>Kun siivellä on muutaman kerran lentänyt niin ylimääräistä rasitusta tuskin huomaakaan.</a:t>
            </a:r>
          </a:p>
          <a:p>
            <a:pPr marL="285750" indent="-285750">
              <a:buFont typeface="Arial" panose="020B0604020202020204" pitchFamily="34" charset="0"/>
              <a:buChar char="•"/>
            </a:pPr>
            <a:r>
              <a:rPr lang="fi-FI" sz="2000" dirty="0" smtClean="0"/>
              <a:t>Tiiviin lentomuodon asema EI OLE sama kuin EXIT asema, siitä lisää myöhemmin</a:t>
            </a:r>
            <a:r>
              <a:rPr lang="fi-FI" dirty="0" smtClean="0"/>
              <a:t>.</a:t>
            </a:r>
            <a:endParaRPr lang="fi-FI" dirty="0"/>
          </a:p>
        </p:txBody>
      </p:sp>
    </p:spTree>
    <p:extLst>
      <p:ext uri="{BB962C8B-B14F-4D97-AF65-F5344CB8AC3E}">
        <p14:creationId xmlns:p14="http://schemas.microsoft.com/office/powerpoint/2010/main" val="2422674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Lentoonlähtö yksitellen</a:t>
            </a:r>
            <a:endParaRPr lang="fi-FI" dirty="0"/>
          </a:p>
        </p:txBody>
      </p:sp>
      <p:sp>
        <p:nvSpPr>
          <p:cNvPr id="3" name="Sisällön paikkamerkki 2"/>
          <p:cNvSpPr>
            <a:spLocks noGrp="1"/>
          </p:cNvSpPr>
          <p:nvPr>
            <p:ph idx="1"/>
          </p:nvPr>
        </p:nvSpPr>
        <p:spPr>
          <a:xfrm>
            <a:off x="457200" y="1600200"/>
            <a:ext cx="8507288" cy="4525963"/>
          </a:xfrm>
        </p:spPr>
        <p:txBody>
          <a:bodyPr>
            <a:normAutofit fontScale="62500" lnSpcReduction="20000"/>
          </a:bodyPr>
          <a:lstStyle/>
          <a:p>
            <a:r>
              <a:rPr lang="fi-FI" dirty="0"/>
              <a:t>Koneet asettuvat tuulen mukaan kumpikin omalle oranssille </a:t>
            </a:r>
            <a:r>
              <a:rPr lang="fi-FI" dirty="0" smtClean="0"/>
              <a:t>viivalle/vast.</a:t>
            </a:r>
            <a:endParaRPr lang="fi-FI" dirty="0"/>
          </a:p>
          <a:p>
            <a:r>
              <a:rPr lang="fi-FI" dirty="0"/>
              <a:t>Johtokone </a:t>
            </a:r>
            <a:r>
              <a:rPr lang="fi-FI" dirty="0" smtClean="0"/>
              <a:t>rullaa tuulen </a:t>
            </a:r>
            <a:r>
              <a:rPr lang="fi-FI" dirty="0"/>
              <a:t>alapuolelle. Pituusporrastuksena käytetään tiiviin lentomuodon </a:t>
            </a:r>
            <a:r>
              <a:rPr lang="sv-FI" dirty="0" err="1"/>
              <a:t>merkkejä</a:t>
            </a:r>
            <a:r>
              <a:rPr lang="sv-FI" dirty="0" smtClean="0"/>
              <a:t>.</a:t>
            </a:r>
          </a:p>
          <a:p>
            <a:r>
              <a:rPr lang="sv-FI" dirty="0" err="1" smtClean="0"/>
              <a:t>Johtokone</a:t>
            </a:r>
            <a:r>
              <a:rPr lang="sv-FI" dirty="0" smtClean="0"/>
              <a:t> </a:t>
            </a:r>
            <a:r>
              <a:rPr lang="sv-FI" dirty="0" err="1" smtClean="0"/>
              <a:t>ilmoittaa</a:t>
            </a:r>
            <a:r>
              <a:rPr lang="sv-FI" dirty="0" smtClean="0"/>
              <a:t> </a:t>
            </a:r>
            <a:r>
              <a:rPr lang="sv-FI" dirty="0" err="1" smtClean="0"/>
              <a:t>parin</a:t>
            </a:r>
            <a:r>
              <a:rPr lang="sv-FI" dirty="0" smtClean="0"/>
              <a:t> </a:t>
            </a:r>
            <a:r>
              <a:rPr lang="sv-FI" dirty="0" err="1" smtClean="0"/>
              <a:t>lentoonlähtövalmiuden</a:t>
            </a:r>
            <a:r>
              <a:rPr lang="sv-FI" dirty="0" smtClean="0"/>
              <a:t> ”</a:t>
            </a:r>
            <a:r>
              <a:rPr lang="sv-FI" dirty="0" err="1" smtClean="0"/>
              <a:t>parilla</a:t>
            </a:r>
            <a:r>
              <a:rPr lang="sv-FI" dirty="0" smtClean="0"/>
              <a:t> </a:t>
            </a:r>
            <a:r>
              <a:rPr lang="sv-FI" dirty="0" err="1" smtClean="0"/>
              <a:t>yksitellen</a:t>
            </a:r>
            <a:r>
              <a:rPr lang="sv-FI" dirty="0" smtClean="0"/>
              <a:t>”</a:t>
            </a:r>
            <a:endParaRPr lang="sv-FI" dirty="0"/>
          </a:p>
          <a:p>
            <a:r>
              <a:rPr lang="fi-FI" dirty="0"/>
              <a:t>Molemmat koneet lisäävät itsenäisesti </a:t>
            </a:r>
            <a:r>
              <a:rPr lang="fi-FI" dirty="0" smtClean="0"/>
              <a:t>hieman tehoja jarruja vasten.</a:t>
            </a:r>
            <a:endParaRPr lang="fi-FI" dirty="0"/>
          </a:p>
          <a:p>
            <a:r>
              <a:rPr lang="fi-FI" dirty="0"/>
              <a:t>Kun siipikone on valmis lentoonlähtöön, ohjaaja  ilmoittaa radiolla</a:t>
            </a:r>
            <a:endParaRPr lang="sv-FI" dirty="0"/>
          </a:p>
          <a:p>
            <a:r>
              <a:rPr lang="fi-FI" dirty="0"/>
              <a:t>Lentoonlähtöselvityksen saatuaan johtokone suorittaa lentoonlähdön kuin yksittäinen kone pois lukien</a:t>
            </a:r>
            <a:r>
              <a:rPr lang="fi-FI" dirty="0" smtClean="0"/>
              <a:t>, että turvallisessa korkeudessa vähentää tehoja 2-4 tuumaa.</a:t>
            </a:r>
            <a:endParaRPr lang="fi-FI" dirty="0"/>
          </a:p>
          <a:p>
            <a:r>
              <a:rPr lang="fi-FI" dirty="0"/>
              <a:t>Siipikoneen päällikkö käynnistää kellon ja suorittaa lentoonlähdön noin 1</a:t>
            </a:r>
            <a:r>
              <a:rPr lang="fi-FI" dirty="0" smtClean="0"/>
              <a:t>0 </a:t>
            </a:r>
            <a:r>
              <a:rPr lang="fi-FI" dirty="0"/>
              <a:t>s ykkösen jälkeen.</a:t>
            </a:r>
          </a:p>
          <a:p>
            <a:r>
              <a:rPr lang="fi-FI" dirty="0" smtClean="0"/>
              <a:t>HUOM ! Vaikka molemmat </a:t>
            </a:r>
            <a:r>
              <a:rPr lang="fi-FI" dirty="0"/>
              <a:t>koneet suorittavat itsenäisen </a:t>
            </a:r>
            <a:r>
              <a:rPr lang="fi-FI" dirty="0" smtClean="0"/>
              <a:t>lentoonlähdön, TWR tulisi </a:t>
            </a:r>
            <a:r>
              <a:rPr lang="fi-FI" dirty="0" err="1" smtClean="0"/>
              <a:t>käsittellä</a:t>
            </a:r>
            <a:r>
              <a:rPr lang="fi-FI" dirty="0" smtClean="0"/>
              <a:t> edelleen osastona. </a:t>
            </a:r>
            <a:endParaRPr lang="fi-FI" dirty="0"/>
          </a:p>
          <a:p>
            <a:r>
              <a:rPr lang="fi-FI" dirty="0"/>
              <a:t>Siipikone ilmoittaa radiolla  korkeuden läpi 8</a:t>
            </a:r>
            <a:r>
              <a:rPr lang="fi-FI" dirty="0" smtClean="0"/>
              <a:t>00 </a:t>
            </a:r>
            <a:r>
              <a:rPr lang="fi-FI" dirty="0" err="1"/>
              <a:t>ft</a:t>
            </a:r>
            <a:r>
              <a:rPr lang="fi-FI" dirty="0"/>
              <a:t> merkiksi johtokoneelle jotta tämä voi aloittaa kaarron, jolloin siipikone  voi leikata sisäkaarteessa siivelle. (kts kuva</a:t>
            </a:r>
            <a:r>
              <a:rPr lang="fi-FI" dirty="0" smtClean="0"/>
              <a:t>)</a:t>
            </a:r>
            <a:endParaRPr lang="sv-FI" dirty="0"/>
          </a:p>
        </p:txBody>
      </p:sp>
    </p:spTree>
    <p:extLst>
      <p:ext uri="{BB962C8B-B14F-4D97-AF65-F5344CB8AC3E}">
        <p14:creationId xmlns:p14="http://schemas.microsoft.com/office/powerpoint/2010/main" val="8063638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Kokoontuminen</a:t>
            </a:r>
            <a:br>
              <a:rPr lang="fi-FI" dirty="0" smtClean="0"/>
            </a:br>
            <a:r>
              <a:rPr lang="fi-FI" dirty="0" smtClean="0"/>
              <a:t>(lähtö yksitellen)</a:t>
            </a:r>
            <a:endParaRPr lang="fi-FI" dirty="0"/>
          </a:p>
        </p:txBody>
      </p:sp>
      <p:sp>
        <p:nvSpPr>
          <p:cNvPr id="3" name="Sisällön paikkamerkki 2"/>
          <p:cNvSpPr>
            <a:spLocks noGrp="1"/>
          </p:cNvSpPr>
          <p:nvPr>
            <p:ph idx="1"/>
          </p:nvPr>
        </p:nvSpPr>
        <p:spPr/>
        <p:txBody>
          <a:bodyPr>
            <a:normAutofit fontScale="85000" lnSpcReduction="10000"/>
          </a:bodyPr>
          <a:lstStyle/>
          <a:p>
            <a:r>
              <a:rPr lang="sv-FI" dirty="0" err="1"/>
              <a:t>Kun</a:t>
            </a:r>
            <a:r>
              <a:rPr lang="sv-FI" dirty="0"/>
              <a:t> </a:t>
            </a:r>
            <a:r>
              <a:rPr lang="sv-FI" dirty="0" err="1" smtClean="0"/>
              <a:t>siipikone</a:t>
            </a:r>
            <a:r>
              <a:rPr lang="sv-FI" dirty="0" smtClean="0"/>
              <a:t> </a:t>
            </a:r>
            <a:r>
              <a:rPr lang="sv-FI" dirty="0" err="1"/>
              <a:t>ilmoittaa</a:t>
            </a:r>
            <a:r>
              <a:rPr lang="sv-FI" dirty="0"/>
              <a:t> </a:t>
            </a:r>
            <a:r>
              <a:rPr lang="sv-FI" dirty="0" err="1"/>
              <a:t>läpi</a:t>
            </a:r>
            <a:r>
              <a:rPr lang="sv-FI" dirty="0"/>
              <a:t> </a:t>
            </a:r>
            <a:r>
              <a:rPr lang="sv-FI" dirty="0" smtClean="0"/>
              <a:t>(800 </a:t>
            </a:r>
            <a:r>
              <a:rPr lang="sv-FI" dirty="0" err="1" smtClean="0"/>
              <a:t>ft</a:t>
            </a:r>
            <a:r>
              <a:rPr lang="sv-FI" dirty="0" smtClean="0"/>
              <a:t>) se </a:t>
            </a:r>
            <a:r>
              <a:rPr lang="sv-FI" dirty="0" err="1"/>
              <a:t>voi</a:t>
            </a:r>
            <a:r>
              <a:rPr lang="sv-FI" dirty="0"/>
              <a:t> </a:t>
            </a:r>
            <a:r>
              <a:rPr lang="sv-FI" dirty="0" err="1"/>
              <a:t>aloittaa</a:t>
            </a:r>
            <a:r>
              <a:rPr lang="sv-FI" dirty="0"/>
              <a:t> </a:t>
            </a:r>
            <a:r>
              <a:rPr lang="sv-FI" dirty="0" err="1"/>
              <a:t>kaarron</a:t>
            </a:r>
            <a:r>
              <a:rPr lang="sv-FI" dirty="0"/>
              <a:t> </a:t>
            </a:r>
            <a:r>
              <a:rPr lang="sv-FI" dirty="0" err="1" smtClean="0"/>
              <a:t>oikealle</a:t>
            </a:r>
            <a:r>
              <a:rPr lang="sv-FI" dirty="0" smtClean="0"/>
              <a:t>/</a:t>
            </a:r>
            <a:r>
              <a:rPr lang="sv-FI" dirty="0" err="1" smtClean="0"/>
              <a:t>vasemmalle</a:t>
            </a:r>
            <a:r>
              <a:rPr lang="sv-FI" dirty="0" smtClean="0"/>
              <a:t> </a:t>
            </a:r>
            <a:r>
              <a:rPr lang="sv-FI" dirty="0" err="1"/>
              <a:t>kunnes</a:t>
            </a:r>
            <a:r>
              <a:rPr lang="sv-FI" dirty="0"/>
              <a:t> </a:t>
            </a:r>
            <a:r>
              <a:rPr lang="sv-FI" dirty="0" err="1"/>
              <a:t>suunta</a:t>
            </a:r>
            <a:r>
              <a:rPr lang="sv-FI" dirty="0"/>
              <a:t> </a:t>
            </a:r>
            <a:r>
              <a:rPr lang="sv-FI" dirty="0" err="1"/>
              <a:t>muuttuu</a:t>
            </a:r>
            <a:r>
              <a:rPr lang="sv-FI" dirty="0"/>
              <a:t> </a:t>
            </a:r>
            <a:r>
              <a:rPr lang="sv-FI" dirty="0" err="1"/>
              <a:t>noin</a:t>
            </a:r>
            <a:r>
              <a:rPr lang="sv-FI" dirty="0"/>
              <a:t> 90 </a:t>
            </a:r>
            <a:r>
              <a:rPr lang="sv-FI" dirty="0" err="1" smtClean="0"/>
              <a:t>astetta</a:t>
            </a:r>
            <a:r>
              <a:rPr lang="sv-FI" dirty="0" smtClean="0"/>
              <a:t> (</a:t>
            </a:r>
            <a:r>
              <a:rPr lang="sv-FI" dirty="0" err="1" smtClean="0"/>
              <a:t>oikea</a:t>
            </a:r>
            <a:r>
              <a:rPr lang="sv-FI" dirty="0" smtClean="0"/>
              <a:t> </a:t>
            </a:r>
            <a:r>
              <a:rPr lang="sv-FI" dirty="0" err="1" smtClean="0"/>
              <a:t>olisi</a:t>
            </a:r>
            <a:r>
              <a:rPr lang="sv-FI" dirty="0" smtClean="0"/>
              <a:t> </a:t>
            </a:r>
            <a:r>
              <a:rPr lang="sv-FI" dirty="0" err="1" smtClean="0"/>
              <a:t>suositeltavaa</a:t>
            </a:r>
            <a:r>
              <a:rPr lang="sv-FI" dirty="0" smtClean="0"/>
              <a:t>)</a:t>
            </a:r>
            <a:endParaRPr lang="sv-FI" dirty="0"/>
          </a:p>
          <a:p>
            <a:r>
              <a:rPr lang="sv-FI" dirty="0" err="1" smtClean="0"/>
              <a:t>Siipikone</a:t>
            </a:r>
            <a:r>
              <a:rPr lang="sv-FI" dirty="0" smtClean="0"/>
              <a:t> </a:t>
            </a:r>
            <a:r>
              <a:rPr lang="sv-FI" dirty="0" err="1"/>
              <a:t>leikkaa</a:t>
            </a:r>
            <a:r>
              <a:rPr lang="sv-FI" dirty="0"/>
              <a:t> </a:t>
            </a:r>
            <a:r>
              <a:rPr lang="sv-FI" dirty="0" err="1"/>
              <a:t>silläaikaa</a:t>
            </a:r>
            <a:r>
              <a:rPr lang="sv-FI" dirty="0"/>
              <a:t> </a:t>
            </a:r>
            <a:r>
              <a:rPr lang="sv-FI" dirty="0" err="1"/>
              <a:t>kaarron</a:t>
            </a:r>
            <a:r>
              <a:rPr lang="sv-FI" dirty="0"/>
              <a:t> </a:t>
            </a:r>
            <a:r>
              <a:rPr lang="sv-FI" dirty="0" err="1"/>
              <a:t>sisäpuolelle</a:t>
            </a:r>
            <a:r>
              <a:rPr lang="sv-FI" dirty="0"/>
              <a:t> ja </a:t>
            </a:r>
            <a:r>
              <a:rPr lang="sv-FI" dirty="0" err="1"/>
              <a:t>suuntautuu</a:t>
            </a:r>
            <a:r>
              <a:rPr lang="sv-FI" dirty="0"/>
              <a:t> </a:t>
            </a:r>
            <a:r>
              <a:rPr lang="sv-FI" dirty="0" err="1"/>
              <a:t>ennakko</a:t>
            </a:r>
            <a:r>
              <a:rPr lang="sv-FI" dirty="0"/>
              <a:t> </a:t>
            </a:r>
            <a:r>
              <a:rPr lang="sv-FI" dirty="0" err="1"/>
              <a:t>pisteeseen</a:t>
            </a:r>
            <a:endParaRPr lang="sv-FI" dirty="0"/>
          </a:p>
          <a:p>
            <a:r>
              <a:rPr lang="sv-FI" dirty="0"/>
              <a:t>Jos </a:t>
            </a:r>
            <a:r>
              <a:rPr lang="sv-FI" dirty="0" err="1"/>
              <a:t>tämä</a:t>
            </a:r>
            <a:r>
              <a:rPr lang="sv-FI" dirty="0"/>
              <a:t> </a:t>
            </a:r>
            <a:r>
              <a:rPr lang="sv-FI" dirty="0" err="1"/>
              <a:t>ei</a:t>
            </a:r>
            <a:r>
              <a:rPr lang="sv-FI" dirty="0"/>
              <a:t> </a:t>
            </a:r>
            <a:r>
              <a:rPr lang="sv-FI" dirty="0" err="1"/>
              <a:t>riitä</a:t>
            </a:r>
            <a:r>
              <a:rPr lang="sv-FI" dirty="0"/>
              <a:t>, </a:t>
            </a:r>
            <a:r>
              <a:rPr lang="sv-FI" dirty="0" err="1"/>
              <a:t>niin</a:t>
            </a:r>
            <a:r>
              <a:rPr lang="sv-FI" dirty="0"/>
              <a:t> </a:t>
            </a:r>
            <a:r>
              <a:rPr lang="sv-FI" dirty="0" err="1" smtClean="0"/>
              <a:t>siipikone</a:t>
            </a:r>
            <a:r>
              <a:rPr lang="sv-FI" dirty="0" smtClean="0"/>
              <a:t> </a:t>
            </a:r>
            <a:r>
              <a:rPr lang="sv-FI" dirty="0" err="1"/>
              <a:t>pyytää</a:t>
            </a:r>
            <a:r>
              <a:rPr lang="sv-FI" dirty="0"/>
              <a:t> </a:t>
            </a:r>
            <a:r>
              <a:rPr lang="sv-FI" dirty="0" err="1" smtClean="0"/>
              <a:t>johtokonetta</a:t>
            </a:r>
            <a:r>
              <a:rPr lang="sv-FI" dirty="0" smtClean="0"/>
              <a:t> </a:t>
            </a:r>
            <a:r>
              <a:rPr lang="sv-FI" dirty="0" err="1"/>
              <a:t>kaartamaan</a:t>
            </a:r>
            <a:r>
              <a:rPr lang="sv-FI" dirty="0"/>
              <a:t> </a:t>
            </a:r>
            <a:r>
              <a:rPr lang="sv-FI" dirty="0" err="1"/>
              <a:t>vielä</a:t>
            </a:r>
            <a:r>
              <a:rPr lang="sv-FI" dirty="0"/>
              <a:t> </a:t>
            </a:r>
            <a:r>
              <a:rPr lang="sv-FI" dirty="0" err="1"/>
              <a:t>kerran</a:t>
            </a:r>
            <a:r>
              <a:rPr lang="sv-FI" dirty="0"/>
              <a:t> </a:t>
            </a:r>
            <a:r>
              <a:rPr lang="sv-FI" dirty="0" err="1"/>
              <a:t>noin</a:t>
            </a:r>
            <a:r>
              <a:rPr lang="sv-FI" dirty="0"/>
              <a:t> 45 </a:t>
            </a:r>
            <a:r>
              <a:rPr lang="sv-FI" dirty="0" err="1"/>
              <a:t>oikealle</a:t>
            </a:r>
            <a:r>
              <a:rPr lang="sv-FI" dirty="0"/>
              <a:t> </a:t>
            </a:r>
            <a:r>
              <a:rPr lang="sv-FI" dirty="0" err="1"/>
              <a:t>jolloin</a:t>
            </a:r>
            <a:r>
              <a:rPr lang="sv-FI" dirty="0"/>
              <a:t> </a:t>
            </a:r>
            <a:r>
              <a:rPr lang="sv-FI" dirty="0" err="1" smtClean="0"/>
              <a:t>siipikone</a:t>
            </a:r>
            <a:r>
              <a:rPr lang="sv-FI" dirty="0" smtClean="0"/>
              <a:t> </a:t>
            </a:r>
            <a:r>
              <a:rPr lang="sv-FI" dirty="0" err="1" smtClean="0"/>
              <a:t>voi</a:t>
            </a:r>
            <a:r>
              <a:rPr lang="sv-FI" dirty="0" smtClean="0"/>
              <a:t> </a:t>
            </a:r>
            <a:r>
              <a:rPr lang="sv-FI" dirty="0" err="1"/>
              <a:t>jälleen</a:t>
            </a:r>
            <a:r>
              <a:rPr lang="sv-FI" dirty="0"/>
              <a:t> </a:t>
            </a:r>
            <a:r>
              <a:rPr lang="sv-FI" dirty="0" err="1"/>
              <a:t>leikata</a:t>
            </a:r>
            <a:r>
              <a:rPr lang="sv-FI" dirty="0"/>
              <a:t> </a:t>
            </a:r>
            <a:r>
              <a:rPr lang="sv-FI" dirty="0" err="1"/>
              <a:t>kaarron</a:t>
            </a:r>
            <a:r>
              <a:rPr lang="sv-FI" dirty="0"/>
              <a:t> </a:t>
            </a:r>
            <a:r>
              <a:rPr lang="sv-FI" dirty="0" err="1"/>
              <a:t>sisäpuolelle</a:t>
            </a:r>
            <a:r>
              <a:rPr lang="sv-FI" dirty="0"/>
              <a:t>, jos </a:t>
            </a:r>
            <a:r>
              <a:rPr lang="sv-FI" dirty="0" err="1" smtClean="0"/>
              <a:t>siipikone</a:t>
            </a:r>
            <a:r>
              <a:rPr lang="sv-FI" dirty="0" smtClean="0"/>
              <a:t> </a:t>
            </a:r>
            <a:r>
              <a:rPr lang="sv-FI" dirty="0" err="1"/>
              <a:t>saavuttaa</a:t>
            </a:r>
            <a:r>
              <a:rPr lang="sv-FI" dirty="0"/>
              <a:t> </a:t>
            </a:r>
            <a:r>
              <a:rPr lang="sv-FI" dirty="0" err="1"/>
              <a:t>kesken</a:t>
            </a:r>
            <a:r>
              <a:rPr lang="sv-FI" dirty="0"/>
              <a:t> </a:t>
            </a:r>
            <a:r>
              <a:rPr lang="sv-FI" dirty="0" err="1"/>
              <a:t>kaarron</a:t>
            </a:r>
            <a:r>
              <a:rPr lang="sv-FI" dirty="0"/>
              <a:t> </a:t>
            </a:r>
            <a:r>
              <a:rPr lang="sv-FI" dirty="0" err="1" smtClean="0"/>
              <a:t>tulee</a:t>
            </a:r>
            <a:r>
              <a:rPr lang="sv-FI" dirty="0" smtClean="0"/>
              <a:t> </a:t>
            </a:r>
            <a:r>
              <a:rPr lang="sv-FI" dirty="0" err="1" smtClean="0"/>
              <a:t>siipikoneen</a:t>
            </a:r>
            <a:r>
              <a:rPr lang="sv-FI" dirty="0" smtClean="0"/>
              <a:t> </a:t>
            </a:r>
            <a:r>
              <a:rPr lang="sv-FI" dirty="0" err="1"/>
              <a:t>käskyttää</a:t>
            </a:r>
            <a:r>
              <a:rPr lang="sv-FI" dirty="0"/>
              <a:t> </a:t>
            </a:r>
            <a:r>
              <a:rPr lang="sv-FI" dirty="0" err="1"/>
              <a:t>oikaise</a:t>
            </a:r>
            <a:r>
              <a:rPr lang="sv-FI" dirty="0"/>
              <a:t>, </a:t>
            </a:r>
            <a:r>
              <a:rPr lang="sv-FI" dirty="0" err="1" smtClean="0"/>
              <a:t>tällöin</a:t>
            </a:r>
            <a:r>
              <a:rPr lang="sv-FI" dirty="0" smtClean="0"/>
              <a:t> </a:t>
            </a:r>
            <a:r>
              <a:rPr lang="sv-FI" dirty="0" err="1" smtClean="0"/>
              <a:t>johtokone</a:t>
            </a:r>
            <a:r>
              <a:rPr lang="sv-FI" dirty="0" smtClean="0"/>
              <a:t> </a:t>
            </a:r>
            <a:r>
              <a:rPr lang="sv-FI" dirty="0" err="1" smtClean="0"/>
              <a:t>oikaisee</a:t>
            </a:r>
            <a:r>
              <a:rPr lang="sv-FI" dirty="0" smtClean="0"/>
              <a:t> </a:t>
            </a:r>
            <a:r>
              <a:rPr lang="sv-FI" dirty="0" err="1" smtClean="0"/>
              <a:t>kokoontumista</a:t>
            </a:r>
            <a:r>
              <a:rPr lang="sv-FI" dirty="0" smtClean="0"/>
              <a:t> </a:t>
            </a:r>
            <a:r>
              <a:rPr lang="sv-FI" dirty="0" err="1" smtClean="0"/>
              <a:t>varten</a:t>
            </a:r>
            <a:r>
              <a:rPr lang="sv-FI" dirty="0" smtClean="0"/>
              <a:t>. </a:t>
            </a:r>
            <a:endParaRPr lang="sv-FI" dirty="0"/>
          </a:p>
        </p:txBody>
      </p:sp>
    </p:spTree>
    <p:extLst>
      <p:ext uri="{BB962C8B-B14F-4D97-AF65-F5344CB8AC3E}">
        <p14:creationId xmlns:p14="http://schemas.microsoft.com/office/powerpoint/2010/main" val="10816586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uora nuoliyhdysviiva 1"/>
          <p:cNvCxnSpPr/>
          <p:nvPr/>
        </p:nvCxnSpPr>
        <p:spPr>
          <a:xfrm flipV="1">
            <a:off x="1331640" y="1494076"/>
            <a:ext cx="0" cy="26922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 name="Suora nuoliyhdysviiva 2"/>
          <p:cNvCxnSpPr/>
          <p:nvPr/>
        </p:nvCxnSpPr>
        <p:spPr>
          <a:xfrm>
            <a:off x="1619672" y="918012"/>
            <a:ext cx="187220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uora nuoliyhdysviiva 3"/>
          <p:cNvCxnSpPr/>
          <p:nvPr/>
        </p:nvCxnSpPr>
        <p:spPr>
          <a:xfrm>
            <a:off x="4427984" y="1206044"/>
            <a:ext cx="1584176" cy="16341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Suora nuoliyhdysviiva 4"/>
          <p:cNvCxnSpPr/>
          <p:nvPr/>
        </p:nvCxnSpPr>
        <p:spPr>
          <a:xfrm flipV="1">
            <a:off x="1979712" y="3438292"/>
            <a:ext cx="0" cy="20162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uora nuoliyhdysviiva 5"/>
          <p:cNvCxnSpPr/>
          <p:nvPr/>
        </p:nvCxnSpPr>
        <p:spPr>
          <a:xfrm flipV="1">
            <a:off x="2339752" y="1710102"/>
            <a:ext cx="1368152" cy="11300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uora nuoliyhdysviiva 6"/>
          <p:cNvCxnSpPr/>
          <p:nvPr/>
        </p:nvCxnSpPr>
        <p:spPr>
          <a:xfrm>
            <a:off x="3995936" y="1710100"/>
            <a:ext cx="79208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kstiruutu 7"/>
          <p:cNvSpPr txBox="1"/>
          <p:nvPr/>
        </p:nvSpPr>
        <p:spPr>
          <a:xfrm>
            <a:off x="2123728" y="3563724"/>
            <a:ext cx="2864695" cy="646331"/>
          </a:xfrm>
          <a:prstGeom prst="rect">
            <a:avLst/>
          </a:prstGeom>
          <a:noFill/>
        </p:spPr>
        <p:txBody>
          <a:bodyPr wrap="none" rtlCol="0">
            <a:spAutoFit/>
          </a:bodyPr>
          <a:lstStyle/>
          <a:p>
            <a:r>
              <a:rPr lang="sv-FI" dirty="0" err="1" smtClean="0"/>
              <a:t>Siipikone</a:t>
            </a:r>
            <a:r>
              <a:rPr lang="sv-FI" dirty="0" smtClean="0"/>
              <a:t> </a:t>
            </a:r>
            <a:r>
              <a:rPr lang="sv-FI" dirty="0" err="1" smtClean="0"/>
              <a:t>turvallinen</a:t>
            </a:r>
            <a:r>
              <a:rPr lang="sv-FI" dirty="0" smtClean="0"/>
              <a:t> </a:t>
            </a:r>
            <a:r>
              <a:rPr lang="sv-FI" dirty="0" err="1" smtClean="0"/>
              <a:t>korkeus</a:t>
            </a:r>
            <a:endParaRPr lang="sv-FI" dirty="0" smtClean="0"/>
          </a:p>
          <a:p>
            <a:r>
              <a:rPr lang="sv-FI" dirty="0" err="1" smtClean="0"/>
              <a:t>Läpi</a:t>
            </a:r>
            <a:r>
              <a:rPr lang="sv-FI" dirty="0" smtClean="0"/>
              <a:t> 800 </a:t>
            </a:r>
            <a:r>
              <a:rPr lang="sv-FI" dirty="0" err="1" smtClean="0"/>
              <a:t>ft</a:t>
            </a:r>
            <a:endParaRPr lang="sv-FI" dirty="0"/>
          </a:p>
        </p:txBody>
      </p:sp>
      <p:sp>
        <p:nvSpPr>
          <p:cNvPr id="9" name="Tekstiruutu 8"/>
          <p:cNvSpPr txBox="1"/>
          <p:nvPr/>
        </p:nvSpPr>
        <p:spPr>
          <a:xfrm>
            <a:off x="6228184" y="2840197"/>
            <a:ext cx="1847365" cy="369332"/>
          </a:xfrm>
          <a:prstGeom prst="rect">
            <a:avLst/>
          </a:prstGeom>
          <a:noFill/>
        </p:spPr>
        <p:txBody>
          <a:bodyPr wrap="none" rtlCol="0">
            <a:spAutoFit/>
          </a:bodyPr>
          <a:lstStyle/>
          <a:p>
            <a:r>
              <a:rPr lang="sv-FI" dirty="0" smtClean="0"/>
              <a:t>Kokoontuminen 2</a:t>
            </a:r>
            <a:endParaRPr lang="sv-FI" dirty="0"/>
          </a:p>
        </p:txBody>
      </p:sp>
      <p:sp>
        <p:nvSpPr>
          <p:cNvPr id="10" name="Tekstiruutu 9"/>
          <p:cNvSpPr txBox="1"/>
          <p:nvPr/>
        </p:nvSpPr>
        <p:spPr>
          <a:xfrm>
            <a:off x="4283968" y="692696"/>
            <a:ext cx="1847365" cy="369332"/>
          </a:xfrm>
          <a:prstGeom prst="rect">
            <a:avLst/>
          </a:prstGeom>
          <a:noFill/>
        </p:spPr>
        <p:txBody>
          <a:bodyPr wrap="none" rtlCol="0">
            <a:spAutoFit/>
          </a:bodyPr>
          <a:lstStyle/>
          <a:p>
            <a:r>
              <a:rPr lang="sv-FI" dirty="0" smtClean="0"/>
              <a:t>Kokoontuminen 1</a:t>
            </a:r>
            <a:endParaRPr lang="sv-FI" dirty="0"/>
          </a:p>
        </p:txBody>
      </p:sp>
      <p:sp>
        <p:nvSpPr>
          <p:cNvPr id="11" name="Tekstiruutu 10"/>
          <p:cNvSpPr txBox="1"/>
          <p:nvPr/>
        </p:nvSpPr>
        <p:spPr>
          <a:xfrm>
            <a:off x="310880" y="4749162"/>
            <a:ext cx="1151982" cy="369332"/>
          </a:xfrm>
          <a:prstGeom prst="rect">
            <a:avLst/>
          </a:prstGeom>
          <a:noFill/>
        </p:spPr>
        <p:txBody>
          <a:bodyPr wrap="none" rtlCol="0">
            <a:spAutoFit/>
          </a:bodyPr>
          <a:lstStyle/>
          <a:p>
            <a:r>
              <a:rPr lang="sv-FI" dirty="0" err="1" smtClean="0"/>
              <a:t>Johtokone</a:t>
            </a:r>
            <a:endParaRPr lang="sv-FI" dirty="0"/>
          </a:p>
        </p:txBody>
      </p:sp>
      <p:sp>
        <p:nvSpPr>
          <p:cNvPr id="12" name="Tekstiruutu 11"/>
          <p:cNvSpPr txBox="1"/>
          <p:nvPr/>
        </p:nvSpPr>
        <p:spPr>
          <a:xfrm>
            <a:off x="2575355" y="5934993"/>
            <a:ext cx="1026499" cy="369332"/>
          </a:xfrm>
          <a:prstGeom prst="rect">
            <a:avLst/>
          </a:prstGeom>
          <a:noFill/>
        </p:spPr>
        <p:txBody>
          <a:bodyPr wrap="none" rtlCol="0">
            <a:spAutoFit/>
          </a:bodyPr>
          <a:lstStyle/>
          <a:p>
            <a:r>
              <a:rPr lang="sv-FI" dirty="0" err="1" smtClean="0"/>
              <a:t>Siipikone</a:t>
            </a:r>
            <a:endParaRPr lang="sv-FI" dirty="0"/>
          </a:p>
        </p:txBody>
      </p:sp>
      <p:pic>
        <p:nvPicPr>
          <p:cNvPr id="13" name="Kuva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5203" y="5607254"/>
            <a:ext cx="769457" cy="567342"/>
          </a:xfrm>
          <a:prstGeom prst="rect">
            <a:avLst/>
          </a:prstGeom>
        </p:spPr>
      </p:pic>
      <p:pic>
        <p:nvPicPr>
          <p:cNvPr id="14" name="Kuva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584" y="4221088"/>
            <a:ext cx="769457" cy="567342"/>
          </a:xfrm>
          <a:prstGeom prst="rect">
            <a:avLst/>
          </a:prstGeom>
        </p:spPr>
      </p:pic>
      <p:pic>
        <p:nvPicPr>
          <p:cNvPr id="15" name="Kuva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273201">
            <a:off x="979984" y="764704"/>
            <a:ext cx="769457" cy="567342"/>
          </a:xfrm>
          <a:prstGeom prst="rect">
            <a:avLst/>
          </a:prstGeom>
        </p:spPr>
      </p:pic>
      <p:pic>
        <p:nvPicPr>
          <p:cNvPr id="16" name="Kuva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900512">
            <a:off x="1712785" y="2829201"/>
            <a:ext cx="769457" cy="567342"/>
          </a:xfrm>
          <a:prstGeom prst="rect">
            <a:avLst/>
          </a:prstGeom>
        </p:spPr>
      </p:pic>
      <p:pic>
        <p:nvPicPr>
          <p:cNvPr id="17" name="Kuva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534839" y="689289"/>
            <a:ext cx="769457" cy="567342"/>
          </a:xfrm>
          <a:prstGeom prst="rect">
            <a:avLst/>
          </a:prstGeom>
        </p:spPr>
      </p:pic>
      <p:sp>
        <p:nvSpPr>
          <p:cNvPr id="18" name="Tekstiruutu 17"/>
          <p:cNvSpPr txBox="1"/>
          <p:nvPr/>
        </p:nvSpPr>
        <p:spPr>
          <a:xfrm>
            <a:off x="215984" y="314642"/>
            <a:ext cx="1151982" cy="369332"/>
          </a:xfrm>
          <a:prstGeom prst="rect">
            <a:avLst/>
          </a:prstGeom>
          <a:noFill/>
        </p:spPr>
        <p:txBody>
          <a:bodyPr wrap="none" rtlCol="0">
            <a:spAutoFit/>
          </a:bodyPr>
          <a:lstStyle/>
          <a:p>
            <a:r>
              <a:rPr lang="sv-FI" dirty="0" err="1" smtClean="0"/>
              <a:t>Johtokone</a:t>
            </a:r>
            <a:endParaRPr lang="sv-FI" dirty="0"/>
          </a:p>
        </p:txBody>
      </p:sp>
      <p:sp>
        <p:nvSpPr>
          <p:cNvPr id="19" name="Tekstiruutu 18"/>
          <p:cNvSpPr txBox="1"/>
          <p:nvPr/>
        </p:nvSpPr>
        <p:spPr>
          <a:xfrm>
            <a:off x="3491880" y="2132856"/>
            <a:ext cx="1649811" cy="369332"/>
          </a:xfrm>
          <a:prstGeom prst="rect">
            <a:avLst/>
          </a:prstGeom>
          <a:noFill/>
        </p:spPr>
        <p:txBody>
          <a:bodyPr wrap="none" rtlCol="0">
            <a:spAutoFit/>
          </a:bodyPr>
          <a:lstStyle/>
          <a:p>
            <a:r>
              <a:rPr lang="sv-FI" dirty="0" err="1" smtClean="0"/>
              <a:t>Kaarra</a:t>
            </a:r>
            <a:r>
              <a:rPr lang="sv-FI" dirty="0" smtClean="0"/>
              <a:t> </a:t>
            </a:r>
            <a:r>
              <a:rPr lang="sv-FI" dirty="0" err="1" smtClean="0"/>
              <a:t>oikealle</a:t>
            </a:r>
            <a:r>
              <a:rPr lang="sv-FI" dirty="0" smtClean="0"/>
              <a:t>/</a:t>
            </a:r>
          </a:p>
        </p:txBody>
      </p:sp>
      <p:sp>
        <p:nvSpPr>
          <p:cNvPr id="20" name="Tekstiruutu 19"/>
          <p:cNvSpPr txBox="1"/>
          <p:nvPr/>
        </p:nvSpPr>
        <p:spPr>
          <a:xfrm>
            <a:off x="1475656" y="1412776"/>
            <a:ext cx="1873333" cy="369332"/>
          </a:xfrm>
          <a:prstGeom prst="rect">
            <a:avLst/>
          </a:prstGeom>
          <a:noFill/>
        </p:spPr>
        <p:txBody>
          <a:bodyPr wrap="none" rtlCol="0">
            <a:spAutoFit/>
          </a:bodyPr>
          <a:lstStyle/>
          <a:p>
            <a:r>
              <a:rPr lang="sv-FI" dirty="0" err="1" smtClean="0"/>
              <a:t>Johtokone</a:t>
            </a:r>
            <a:r>
              <a:rPr lang="sv-FI" dirty="0" smtClean="0"/>
              <a:t> 1500 </a:t>
            </a:r>
            <a:r>
              <a:rPr lang="sv-FI" dirty="0" err="1" smtClean="0"/>
              <a:t>ft</a:t>
            </a:r>
            <a:endParaRPr lang="sv-FI" dirty="0"/>
          </a:p>
        </p:txBody>
      </p:sp>
    </p:spTree>
    <p:extLst>
      <p:ext uri="{BB962C8B-B14F-4D97-AF65-F5344CB8AC3E}">
        <p14:creationId xmlns:p14="http://schemas.microsoft.com/office/powerpoint/2010/main" val="3798593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634</TotalTime>
  <Words>1554</Words>
  <Application>Microsoft Office PowerPoint</Application>
  <PresentationFormat>Näytössä katseltava diaesitys (4:3)</PresentationFormat>
  <Paragraphs>213</Paragraphs>
  <Slides>32</Slides>
  <Notes>11</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32</vt:i4>
      </vt:variant>
    </vt:vector>
  </HeadingPairs>
  <TitlesOfParts>
    <vt:vector size="35" baseType="lpstr">
      <vt:lpstr>Arial</vt:lpstr>
      <vt:lpstr>Calibri</vt:lpstr>
      <vt:lpstr>Office-teema</vt:lpstr>
      <vt:lpstr>Puljalennon prinsiippejä</vt:lpstr>
      <vt:lpstr>Puljalentoa Suomessa</vt:lpstr>
      <vt:lpstr>Tehtävänanto ja briiffi</vt:lpstr>
      <vt:lpstr>Toiminta lähtee käynnistyksestä ja rullauksesta</vt:lpstr>
      <vt:lpstr>PowerPoint-esitys</vt:lpstr>
      <vt:lpstr>PowerPoint-esitys</vt:lpstr>
      <vt:lpstr>Lentoonlähtö yksitellen</vt:lpstr>
      <vt:lpstr>Kokoontuminen (lähtö yksitellen)</vt:lpstr>
      <vt:lpstr>PowerPoint-esitys</vt:lpstr>
      <vt:lpstr>Kokoontuminen tiiviiseen</vt:lpstr>
      <vt:lpstr>LENTOONLÄHTÖ PARILLA TIIVIISSÄ LENTOMUODOSSA</vt:lpstr>
      <vt:lpstr>PowerPoint-esitys</vt:lpstr>
      <vt:lpstr>PowerPoint-esitys</vt:lpstr>
      <vt:lpstr>PowerPoint-esitys</vt:lpstr>
      <vt:lpstr>KOOSSA</vt:lpstr>
      <vt:lpstr>Nousu aikana, huomioita</vt:lpstr>
      <vt:lpstr>PowerPoint-esitys</vt:lpstr>
      <vt:lpstr>PowerPoint-esitys</vt:lpstr>
      <vt:lpstr>PowerPoint-esitys</vt:lpstr>
      <vt:lpstr>Siiven vaihto</vt:lpstr>
      <vt:lpstr>PowerPoint-esitys</vt:lpstr>
      <vt:lpstr>PowerPoint-esitys</vt:lpstr>
      <vt:lpstr>Hyppylinjalla</vt:lpstr>
      <vt:lpstr>HYPPYTOIMENPITEET ESIMERKKI</vt:lpstr>
      <vt:lpstr>PowerPoint-esitys</vt:lpstr>
      <vt:lpstr>PowerPoint-esitys</vt:lpstr>
      <vt:lpstr>PowerPoint-esitys</vt:lpstr>
      <vt:lpstr>PowerPoint-esitys</vt:lpstr>
      <vt:lpstr>PowerPoint-esitys</vt:lpstr>
      <vt:lpstr>Lähestyminen ja laskuun tulo</vt:lpstr>
      <vt:lpstr>PowerPoint-esitys</vt:lpstr>
      <vt:lpstr>PowerPoint-esitys</vt:lpstr>
    </vt:vector>
  </TitlesOfParts>
  <Company>Trafi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Karlsson Harry</dc:creator>
  <cp:lastModifiedBy>Karlsson Harry</cp:lastModifiedBy>
  <cp:revision>81</cp:revision>
  <dcterms:created xsi:type="dcterms:W3CDTF">2017-10-04T07:43:11Z</dcterms:created>
  <dcterms:modified xsi:type="dcterms:W3CDTF">2019-01-14T14:53:08Z</dcterms:modified>
</cp:coreProperties>
</file>